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8" r:id="rId4"/>
  </p:sldMasterIdLst>
  <p:notesMasterIdLst>
    <p:notesMasterId r:id="rId36"/>
  </p:notesMasterIdLst>
  <p:sldIdLst>
    <p:sldId id="256" r:id="rId5"/>
    <p:sldId id="259" r:id="rId6"/>
    <p:sldId id="260" r:id="rId7"/>
    <p:sldId id="266" r:id="rId8"/>
    <p:sldId id="261" r:id="rId9"/>
    <p:sldId id="291" r:id="rId10"/>
    <p:sldId id="284" r:id="rId11"/>
    <p:sldId id="286" r:id="rId12"/>
    <p:sldId id="265" r:id="rId13"/>
    <p:sldId id="264" r:id="rId14"/>
    <p:sldId id="267" r:id="rId15"/>
    <p:sldId id="268" r:id="rId16"/>
    <p:sldId id="269" r:id="rId17"/>
    <p:sldId id="296" r:id="rId18"/>
    <p:sldId id="292" r:id="rId19"/>
    <p:sldId id="302" r:id="rId20"/>
    <p:sldId id="300" r:id="rId21"/>
    <p:sldId id="270" r:id="rId22"/>
    <p:sldId id="301" r:id="rId23"/>
    <p:sldId id="297" r:id="rId24"/>
    <p:sldId id="272" r:id="rId25"/>
    <p:sldId id="273" r:id="rId26"/>
    <p:sldId id="282" r:id="rId27"/>
    <p:sldId id="274" r:id="rId28"/>
    <p:sldId id="275" r:id="rId29"/>
    <p:sldId id="280" r:id="rId30"/>
    <p:sldId id="276" r:id="rId31"/>
    <p:sldId id="281" r:id="rId32"/>
    <p:sldId id="277" r:id="rId33"/>
    <p:sldId id="278" r:id="rId34"/>
    <p:sldId id="279" r:id="rId35"/>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CAE0DD1-3EAE-41DA-68A4-65201235F688}" name="Christine Davies" initials="CD" userId="S::Christine.Davies@ombudsman.wales::1cc6d401-1a05-4d22-b28c-11062d2fc25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ilyn Morgan" initials="MM" lastIdx="7" clrIdx="0">
    <p:extLst>
      <p:ext uri="{19B8F6BF-5375-455C-9EA6-DF929625EA0E}">
        <p15:presenceInfo xmlns:p15="http://schemas.microsoft.com/office/powerpoint/2012/main" userId="S-1-5-21-497472960-4190691864-3839655171-267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4054"/>
    <a:srgbClr val="3869FF"/>
    <a:srgbClr val="178ED5"/>
    <a:srgbClr val="1DCC80"/>
    <a:srgbClr val="26BE7C"/>
    <a:srgbClr val="4ADEE3"/>
    <a:srgbClr val="86C9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1" autoAdjust="0"/>
    <p:restoredTop sz="94660"/>
  </p:normalViewPr>
  <p:slideViewPr>
    <p:cSldViewPr snapToGrid="0">
      <p:cViewPr varScale="1">
        <p:scale>
          <a:sx n="76" d="100"/>
          <a:sy n="76" d="100"/>
        </p:scale>
        <p:origin x="126" y="6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859FE6B-2680-4F0F-AECF-9641187DBB0C}" type="datetimeFigureOut">
              <a:rPr lang="en-GB" smtClean="0"/>
              <a:t>03/09/2026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203ECCF4-BC8A-41A0-8BAE-EA079F04D050}" type="slidenum">
              <a:rPr lang="en-GB" smtClean="0"/>
              <a:t>‹#›</a:t>
            </a:fld>
            <a:endParaRPr lang="en-GB"/>
          </a:p>
        </p:txBody>
      </p:sp>
    </p:spTree>
    <p:extLst>
      <p:ext uri="{BB962C8B-B14F-4D97-AF65-F5344CB8AC3E}">
        <p14:creationId xmlns:p14="http://schemas.microsoft.com/office/powerpoint/2010/main" val="1735182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9405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8" name="Rectangle 7"/>
          <p:cNvSpPr/>
          <p:nvPr/>
        </p:nvSpPr>
        <p:spPr>
          <a:xfrm>
            <a:off x="1" y="6334316"/>
            <a:ext cx="12192000" cy="66484"/>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D291B17-9318-49DB-B28B-6E5994AE9581}" type="datetime1">
              <a:rPr lang="en-US" smtClean="0"/>
              <a:t>9/3/2026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8648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9/3/2026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421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94054"/>
          </a:solidFill>
          <a:ln>
            <a:solidFill>
              <a:srgbClr val="294054"/>
            </a:solid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291B17-9318-49DB-B28B-6E5994AE9581}" type="datetime1">
              <a:rPr lang="en-US" smtClean="0"/>
              <a:t>9/3/2026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08387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DD82B9-B8EE-4375-B6FF-88FA6ABB15D9}" type="datetime1">
              <a:rPr lang="en-US" smtClean="0"/>
              <a:t>9/3/2026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58973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9405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2497495-0637-405E-AE64-5CC7506D51F5}" type="datetime1">
              <a:rPr lang="en-US" smtClean="0"/>
              <a:t>9/3/2026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781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9/3/2026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22282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9/3/2026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61188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9/3/2026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37933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9405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EDE50D6-574B-40AF-946F-D52A04ADE379}" type="datetime1">
              <a:rPr lang="en-US" smtClean="0"/>
              <a:t>9/3/2026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58349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9405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82884F1-FFEA-405F-9602-3DCA865EDA4E}" type="datetime1">
              <a:rPr lang="en-US" smtClean="0"/>
              <a:t>9/3/2026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484205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9405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9/3/2026</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64645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9405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9" name="Rectangle 8"/>
          <p:cNvSpPr/>
          <p:nvPr/>
        </p:nvSpPr>
        <p:spPr>
          <a:xfrm>
            <a:off x="15" y="6334316"/>
            <a:ext cx="12188825" cy="64008"/>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D291B17-9318-49DB-B28B-6E5994AE9581}" type="datetime1">
              <a:rPr lang="en-US" smtClean="0"/>
              <a:t>9/3/2026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A98EE3D-8CD1-4C3F-BD1C-C98C9596463C}"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055463"/>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4.xml"/><Relationship Id="rId1" Type="http://schemas.openxmlformats.org/officeDocument/2006/relationships/slideLayout" Target="../slideLayouts/slideLayout5.xml"/><Relationship Id="rId6" Type="http://schemas.openxmlformats.org/officeDocument/2006/relationships/slide" Target="slide29.xml"/><Relationship Id="rId5" Type="http://schemas.openxmlformats.org/officeDocument/2006/relationships/slide" Target="slide26.xml"/><Relationship Id="rId4" Type="http://schemas.openxmlformats.org/officeDocument/2006/relationships/slide" Target="slide2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mailto:recruitment@ombudsman.wales"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mailto:recruitment@ombudsman.wales"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hyperlink" Target="mailto:recruitment@ombudsman.wales"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hyperlink" Target="http://www.ombudsman.wales/"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legislation.gov.uk/ukpga/2018/12/contents" TargetMode="External"/><Relationship Id="rId2" Type="http://schemas.openxmlformats.org/officeDocument/2006/relationships/hyperlink" Target="https://ico.org.uk/for-organisations/guide-to-data-protection/guide-to-the-general-data-protection-regulation-gdpr/" TargetMode="External"/><Relationship Id="rId1" Type="http://schemas.openxmlformats.org/officeDocument/2006/relationships/slideLayout" Target="../slideLayouts/slideLayout2.xml"/><Relationship Id="rId4" Type="http://schemas.openxmlformats.org/officeDocument/2006/relationships/hyperlink" Target="https://www.ombudsman.wales/privacy-notice/?_gl=1*vsvx3i*_up*MQ..*_ga*MTUwNjc5NTkxNy4xNzgzMDY1OTY1*_ga_RHY6X4DM35*czE3ODMwNjU5NjQkbzEkZzAkdDE3ODMwNjU5NjQkajYwJGwwJGgxNjUzOTQzMzAx"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gs>
            <a:gs pos="85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16" name="Picture 3">
            <a:extLst>
              <a:ext uri="{FF2B5EF4-FFF2-40B4-BE49-F238E27FC236}">
                <a16:creationId xmlns:a16="http://schemas.microsoft.com/office/drawing/2014/main" id="{673681E1-173B-449A-A874-463C15FBE32B}"/>
              </a:ext>
            </a:extLst>
          </p:cNvPr>
          <p:cNvPicPr>
            <a:picLocks noChangeAspect="1"/>
          </p:cNvPicPr>
          <p:nvPr/>
        </p:nvPicPr>
        <p:blipFill rotWithShape="1">
          <a:blip r:embed="rId2">
            <a:duotone>
              <a:schemeClr val="bg2">
                <a:shade val="45000"/>
                <a:satMod val="135000"/>
              </a:schemeClr>
              <a:prstClr val="white"/>
            </a:duotone>
            <a:alphaModFix amt="15000"/>
          </a:blip>
          <a:srcRect t="21329"/>
          <a:stretch/>
        </p:blipFill>
        <p:spPr>
          <a:xfrm>
            <a:off x="20" y="10"/>
            <a:ext cx="12191980" cy="6857990"/>
          </a:xfrm>
          <a:prstGeom prst="rect">
            <a:avLst/>
          </a:prstGeom>
          <a:solidFill>
            <a:schemeClr val="bg1"/>
          </a:solidFill>
        </p:spPr>
      </p:pic>
      <p:sp>
        <p:nvSpPr>
          <p:cNvPr id="2" name="Title 1">
            <a:extLst>
              <a:ext uri="{FF2B5EF4-FFF2-40B4-BE49-F238E27FC236}">
                <a16:creationId xmlns:a16="http://schemas.microsoft.com/office/drawing/2014/main" id="{6472B201-8608-47DF-B9AF-8D39140E95E8}"/>
              </a:ext>
            </a:extLst>
          </p:cNvPr>
          <p:cNvSpPr>
            <a:spLocks noGrp="1"/>
          </p:cNvSpPr>
          <p:nvPr>
            <p:ph type="ctrTitle"/>
          </p:nvPr>
        </p:nvSpPr>
        <p:spPr>
          <a:xfrm>
            <a:off x="618024" y="1866890"/>
            <a:ext cx="10507176" cy="3302000"/>
          </a:xfrm>
        </p:spPr>
        <p:txBody>
          <a:bodyPr>
            <a:noAutofit/>
          </a:bodyPr>
          <a:lstStyle/>
          <a:p>
            <a:r>
              <a:rPr lang="en-GB" sz="6400" b="1" dirty="0">
                <a:solidFill>
                  <a:srgbClr val="294054"/>
                </a:solidFill>
                <a:latin typeface="Manrope" pitchFamily="2" charset="0"/>
              </a:rPr>
              <a:t>Trainee Casework Support Officer</a:t>
            </a:r>
            <a:br>
              <a:rPr lang="en-GB" sz="6400" b="1" dirty="0">
                <a:solidFill>
                  <a:srgbClr val="294054"/>
                </a:solidFill>
                <a:latin typeface="Manrope" pitchFamily="2" charset="0"/>
              </a:rPr>
            </a:br>
            <a:r>
              <a:rPr lang="en-GB" sz="6400" b="1" dirty="0">
                <a:solidFill>
                  <a:srgbClr val="294054"/>
                </a:solidFill>
                <a:latin typeface="Manrope" pitchFamily="2" charset="0"/>
              </a:rPr>
              <a:t>Recruitment Pack</a:t>
            </a:r>
            <a:br>
              <a:rPr lang="en-GB" sz="6600" b="1" dirty="0">
                <a:solidFill>
                  <a:srgbClr val="86C9F2"/>
                </a:solidFill>
                <a:latin typeface="Manrope" pitchFamily="2" charset="0"/>
              </a:rPr>
            </a:br>
            <a:r>
              <a:rPr lang="en-GB" sz="4400" b="1" dirty="0">
                <a:solidFill>
                  <a:srgbClr val="3869FF"/>
                </a:solidFill>
                <a:latin typeface="Manrope" pitchFamily="2" charset="0"/>
              </a:rPr>
              <a:t>Closing Date: 5pm 14 September 2026</a:t>
            </a:r>
          </a:p>
        </p:txBody>
      </p:sp>
      <p:pic>
        <p:nvPicPr>
          <p:cNvPr id="4" name="Picture 3" descr="A picture containing font, graphics, text, graphic design&#10;&#10;Description automatically generated">
            <a:extLst>
              <a:ext uri="{FF2B5EF4-FFF2-40B4-BE49-F238E27FC236}">
                <a16:creationId xmlns:a16="http://schemas.microsoft.com/office/drawing/2014/main" id="{71BCA77A-E17E-4813-EC59-595A37DAC2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024" y="534338"/>
            <a:ext cx="3640467" cy="1154772"/>
          </a:xfrm>
          <a:prstGeom prst="rect">
            <a:avLst/>
          </a:prstGeom>
        </p:spPr>
      </p:pic>
    </p:spTree>
    <p:extLst>
      <p:ext uri="{BB962C8B-B14F-4D97-AF65-F5344CB8AC3E}">
        <p14:creationId xmlns:p14="http://schemas.microsoft.com/office/powerpoint/2010/main" val="3353607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en-GB" b="1" dirty="0">
                <a:solidFill>
                  <a:srgbClr val="294054"/>
                </a:solidFill>
                <a:latin typeface="Manrope" pitchFamily="2" charset="0"/>
              </a:rPr>
              <a:t>Job Description</a:t>
            </a:r>
          </a:p>
        </p:txBody>
      </p:sp>
      <p:graphicFrame>
        <p:nvGraphicFramePr>
          <p:cNvPr id="4" name="Table 4">
            <a:extLst>
              <a:ext uri="{FF2B5EF4-FFF2-40B4-BE49-F238E27FC236}">
                <a16:creationId xmlns:a16="http://schemas.microsoft.com/office/drawing/2014/main" id="{20A85C4F-AB9A-41F2-B4AC-40EDEACB1062}"/>
              </a:ext>
            </a:extLst>
          </p:cNvPr>
          <p:cNvGraphicFramePr>
            <a:graphicFrameLocks noGrp="1"/>
          </p:cNvGraphicFramePr>
          <p:nvPr>
            <p:ph idx="1"/>
            <p:extLst>
              <p:ext uri="{D42A27DB-BD31-4B8C-83A1-F6EECF244321}">
                <p14:modId xmlns:p14="http://schemas.microsoft.com/office/powerpoint/2010/main" val="3544140895"/>
              </p:ext>
            </p:extLst>
          </p:nvPr>
        </p:nvGraphicFramePr>
        <p:xfrm>
          <a:off x="1183341" y="1379338"/>
          <a:ext cx="10058400" cy="4663440"/>
        </p:xfrm>
        <a:graphic>
          <a:graphicData uri="http://schemas.openxmlformats.org/drawingml/2006/table">
            <a:tbl>
              <a:tblPr firstRow="1" bandRow="1">
                <a:tableStyleId>{5C22544A-7EE6-4342-B048-85BDC9FD1C3A}</a:tableStyleId>
              </a:tblPr>
              <a:tblGrid>
                <a:gridCol w="3017837">
                  <a:extLst>
                    <a:ext uri="{9D8B030D-6E8A-4147-A177-3AD203B41FA5}">
                      <a16:colId xmlns:a16="http://schemas.microsoft.com/office/drawing/2014/main" val="1298046473"/>
                    </a:ext>
                  </a:extLst>
                </a:gridCol>
                <a:gridCol w="7040563">
                  <a:extLst>
                    <a:ext uri="{9D8B030D-6E8A-4147-A177-3AD203B41FA5}">
                      <a16:colId xmlns:a16="http://schemas.microsoft.com/office/drawing/2014/main" val="2385892233"/>
                    </a:ext>
                  </a:extLst>
                </a:gridCol>
              </a:tblGrid>
              <a:tr h="339690">
                <a:tc>
                  <a:txBody>
                    <a:bodyPr/>
                    <a:lstStyle/>
                    <a:p>
                      <a:endParaRPr lang="en-GB" dirty="0">
                        <a:latin typeface="Manrope" pitchFamily="2" charset="0"/>
                      </a:endParaRPr>
                    </a:p>
                  </a:txBody>
                  <a:tcPr>
                    <a:solidFill>
                      <a:srgbClr val="294054"/>
                    </a:solidFill>
                  </a:tcPr>
                </a:tc>
                <a:tc>
                  <a:txBody>
                    <a:bodyPr/>
                    <a:lstStyle/>
                    <a:p>
                      <a:r>
                        <a:rPr lang="en-GB" dirty="0">
                          <a:latin typeface="Manrope" pitchFamily="2" charset="0"/>
                        </a:rPr>
                        <a:t>Job Title</a:t>
                      </a:r>
                    </a:p>
                  </a:txBody>
                  <a:tcPr>
                    <a:solidFill>
                      <a:srgbClr val="294054"/>
                    </a:solidFill>
                  </a:tcPr>
                </a:tc>
                <a:extLst>
                  <a:ext uri="{0D108BD9-81ED-4DB2-BD59-A6C34878D82A}">
                    <a16:rowId xmlns:a16="http://schemas.microsoft.com/office/drawing/2014/main" val="2322731753"/>
                  </a:ext>
                </a:extLst>
              </a:tr>
              <a:tr h="339690">
                <a:tc>
                  <a:txBody>
                    <a:bodyPr/>
                    <a:lstStyle/>
                    <a:p>
                      <a:r>
                        <a:rPr lang="en-GB" b="1" dirty="0">
                          <a:latin typeface="Manrope" pitchFamily="2" charset="0"/>
                        </a:rPr>
                        <a:t>Role:</a:t>
                      </a:r>
                    </a:p>
                  </a:txBody>
                  <a:tcPr/>
                </a:tc>
                <a:tc>
                  <a:txBody>
                    <a:bodyPr/>
                    <a:lstStyle/>
                    <a:p>
                      <a:r>
                        <a:rPr lang="en-GB" b="1" dirty="0">
                          <a:latin typeface="Manrope" pitchFamily="2" charset="0"/>
                        </a:rPr>
                        <a:t>Trainee Casework Support Officer</a:t>
                      </a:r>
                    </a:p>
                  </a:txBody>
                  <a:tcPr/>
                </a:tc>
                <a:extLst>
                  <a:ext uri="{0D108BD9-81ED-4DB2-BD59-A6C34878D82A}">
                    <a16:rowId xmlns:a16="http://schemas.microsoft.com/office/drawing/2014/main" val="497560726"/>
                  </a:ext>
                </a:extLst>
              </a:tr>
              <a:tr h="1340145">
                <a:tc>
                  <a:txBody>
                    <a:bodyPr/>
                    <a:lstStyle/>
                    <a:p>
                      <a:r>
                        <a:rPr lang="en-GB" b="1" dirty="0">
                          <a:latin typeface="Manrope" pitchFamily="2" charset="0"/>
                        </a:rPr>
                        <a:t>Salary:</a:t>
                      </a:r>
                    </a:p>
                  </a:txBody>
                  <a:tcPr/>
                </a:tc>
                <a:tc>
                  <a:txBody>
                    <a:bodyPr/>
                    <a:lstStyle/>
                    <a:p>
                      <a:r>
                        <a:rPr lang="en-GB" dirty="0">
                          <a:latin typeface="Manrope" pitchFamily="2" charset="0"/>
                        </a:rPr>
                        <a:t>Year 1 - £24,413</a:t>
                      </a:r>
                    </a:p>
                    <a:p>
                      <a:r>
                        <a:rPr lang="en-GB" dirty="0">
                          <a:latin typeface="Manrope" pitchFamily="2" charset="0"/>
                        </a:rPr>
                        <a:t>Year 2 - £25,583</a:t>
                      </a:r>
                    </a:p>
                    <a:p>
                      <a:r>
                        <a:rPr lang="en-GB" dirty="0">
                          <a:latin typeface="Manrope" pitchFamily="2" charset="0"/>
                        </a:rPr>
                        <a:t>Year 3 - £26,403</a:t>
                      </a:r>
                    </a:p>
                    <a:p>
                      <a:r>
                        <a:rPr lang="en-GB" dirty="0">
                          <a:latin typeface="Manrope" pitchFamily="2" charset="0"/>
                        </a:rPr>
                        <a:t>Thereafter incremental progression up £28,143 - (PSOW Grade SUP1 – SUP5) pay award pending</a:t>
                      </a:r>
                    </a:p>
                  </a:txBody>
                  <a:tcPr/>
                </a:tc>
                <a:extLst>
                  <a:ext uri="{0D108BD9-81ED-4DB2-BD59-A6C34878D82A}">
                    <a16:rowId xmlns:a16="http://schemas.microsoft.com/office/drawing/2014/main" val="3774880727"/>
                  </a:ext>
                </a:extLst>
              </a:tr>
              <a:tr h="339690">
                <a:tc>
                  <a:txBody>
                    <a:bodyPr/>
                    <a:lstStyle/>
                    <a:p>
                      <a:r>
                        <a:rPr lang="en-GB" b="1" dirty="0">
                          <a:latin typeface="Manrope" pitchFamily="2" charset="0"/>
                        </a:rPr>
                        <a:t>Responsible to:</a:t>
                      </a:r>
                    </a:p>
                  </a:txBody>
                  <a:tcPr/>
                </a:tc>
                <a:tc>
                  <a:txBody>
                    <a:bodyPr/>
                    <a:lstStyle/>
                    <a:p>
                      <a:r>
                        <a:rPr lang="en-US" dirty="0">
                          <a:latin typeface="Manrope" pitchFamily="2" charset="0"/>
                        </a:rPr>
                        <a:t>Casework Support Manager</a:t>
                      </a:r>
                      <a:endParaRPr lang="en-GB" dirty="0">
                        <a:latin typeface="Manrope" pitchFamily="2" charset="0"/>
                      </a:endParaRPr>
                    </a:p>
                  </a:txBody>
                  <a:tcPr/>
                </a:tc>
                <a:extLst>
                  <a:ext uri="{0D108BD9-81ED-4DB2-BD59-A6C34878D82A}">
                    <a16:rowId xmlns:a16="http://schemas.microsoft.com/office/drawing/2014/main" val="2087571915"/>
                  </a:ext>
                </a:extLst>
              </a:tr>
              <a:tr h="339690">
                <a:tc>
                  <a:txBody>
                    <a:bodyPr/>
                    <a:lstStyle/>
                    <a:p>
                      <a:r>
                        <a:rPr lang="en-GB" b="1" dirty="0">
                          <a:latin typeface="Manrope" pitchFamily="2" charset="0"/>
                        </a:rPr>
                        <a:t>Contract Type:</a:t>
                      </a:r>
                    </a:p>
                  </a:txBody>
                  <a:tcPr/>
                </a:tc>
                <a:tc>
                  <a:txBody>
                    <a:bodyPr/>
                    <a:lstStyle/>
                    <a:p>
                      <a:r>
                        <a:rPr lang="en-GB" dirty="0">
                          <a:latin typeface="Manrope" pitchFamily="2" charset="0"/>
                        </a:rPr>
                        <a:t>Permanent – 37 hours per week</a:t>
                      </a:r>
                    </a:p>
                  </a:txBody>
                  <a:tcPr/>
                </a:tc>
                <a:extLst>
                  <a:ext uri="{0D108BD9-81ED-4DB2-BD59-A6C34878D82A}">
                    <a16:rowId xmlns:a16="http://schemas.microsoft.com/office/drawing/2014/main" val="1756693564"/>
                  </a:ext>
                </a:extLst>
              </a:tr>
              <a:tr h="339690">
                <a:tc>
                  <a:txBody>
                    <a:bodyPr/>
                    <a:lstStyle/>
                    <a:p>
                      <a:r>
                        <a:rPr lang="en-GB" b="1" dirty="0">
                          <a:latin typeface="Manrope" pitchFamily="2" charset="0"/>
                        </a:rPr>
                        <a:t>Annual Leave:</a:t>
                      </a:r>
                    </a:p>
                  </a:txBody>
                  <a:tcPr/>
                </a:tc>
                <a:tc>
                  <a:txBody>
                    <a:bodyPr/>
                    <a:lstStyle/>
                    <a:p>
                      <a:r>
                        <a:rPr lang="en-GB" dirty="0">
                          <a:latin typeface="Manrope" pitchFamily="2" charset="0"/>
                        </a:rPr>
                        <a:t>32 days per year plus public holidays </a:t>
                      </a:r>
                    </a:p>
                  </a:txBody>
                  <a:tcPr/>
                </a:tc>
                <a:extLst>
                  <a:ext uri="{0D108BD9-81ED-4DB2-BD59-A6C34878D82A}">
                    <a16:rowId xmlns:a16="http://schemas.microsoft.com/office/drawing/2014/main" val="3866537693"/>
                  </a:ext>
                </a:extLst>
              </a:tr>
              <a:tr h="339690">
                <a:tc>
                  <a:txBody>
                    <a:bodyPr/>
                    <a:lstStyle/>
                    <a:p>
                      <a:r>
                        <a:rPr lang="en-GB" b="1" dirty="0">
                          <a:latin typeface="Manrope" pitchFamily="2" charset="0"/>
                        </a:rPr>
                        <a:t>Pension Scheme:</a:t>
                      </a:r>
                    </a:p>
                  </a:txBody>
                  <a:tcPr/>
                </a:tc>
                <a:tc>
                  <a:txBody>
                    <a:bodyPr/>
                    <a:lstStyle/>
                    <a:p>
                      <a:r>
                        <a:rPr lang="en-GB" dirty="0">
                          <a:latin typeface="Manrope" pitchFamily="2" charset="0"/>
                        </a:rPr>
                        <a:t>Civil Service Pension Scheme</a:t>
                      </a:r>
                    </a:p>
                  </a:txBody>
                  <a:tcPr/>
                </a:tc>
                <a:extLst>
                  <a:ext uri="{0D108BD9-81ED-4DB2-BD59-A6C34878D82A}">
                    <a16:rowId xmlns:a16="http://schemas.microsoft.com/office/drawing/2014/main" val="2375040061"/>
                  </a:ext>
                </a:extLst>
              </a:tr>
              <a:tr h="339690">
                <a:tc>
                  <a:txBody>
                    <a:bodyPr/>
                    <a:lstStyle/>
                    <a:p>
                      <a:r>
                        <a:rPr lang="en-GB" b="1" dirty="0">
                          <a:latin typeface="Manrope" pitchFamily="2" charset="0"/>
                        </a:rPr>
                        <a:t>Location:</a:t>
                      </a:r>
                    </a:p>
                  </a:txBody>
                  <a:tcPr/>
                </a:tc>
                <a:tc>
                  <a:txBody>
                    <a:bodyPr/>
                    <a:lstStyle/>
                    <a:p>
                      <a:r>
                        <a:rPr lang="en-GB" b="0" dirty="0">
                          <a:solidFill>
                            <a:schemeClr val="tx1"/>
                          </a:solidFill>
                          <a:latin typeface="Manrope" pitchFamily="2" charset="0"/>
                        </a:rPr>
                        <a:t>Bridgend Office on site</a:t>
                      </a:r>
                    </a:p>
                  </a:txBody>
                  <a:tcPr/>
                </a:tc>
                <a:extLst>
                  <a:ext uri="{0D108BD9-81ED-4DB2-BD59-A6C34878D82A}">
                    <a16:rowId xmlns:a16="http://schemas.microsoft.com/office/drawing/2014/main" val="2058129577"/>
                  </a:ext>
                </a:extLst>
              </a:tr>
              <a:tr h="586313">
                <a:tc>
                  <a:txBody>
                    <a:bodyPr/>
                    <a:lstStyle/>
                    <a:p>
                      <a:r>
                        <a:rPr lang="en-GB" b="1" dirty="0">
                          <a:latin typeface="Manrope" pitchFamily="2" charset="0"/>
                        </a:rPr>
                        <a:t>Welsh Language Requirements:</a:t>
                      </a:r>
                    </a:p>
                  </a:txBody>
                  <a:tcPr/>
                </a:tc>
                <a:tc>
                  <a:txBody>
                    <a:bodyPr/>
                    <a:lstStyle/>
                    <a:p>
                      <a:r>
                        <a:rPr lang="en-GB" dirty="0">
                          <a:latin typeface="Manrope" pitchFamily="2" charset="0"/>
                        </a:rPr>
                        <a:t>Welsh Language Desirable</a:t>
                      </a:r>
                    </a:p>
                  </a:txBody>
                  <a:tcPr/>
                </a:tc>
                <a:extLst>
                  <a:ext uri="{0D108BD9-81ED-4DB2-BD59-A6C34878D82A}">
                    <a16:rowId xmlns:a16="http://schemas.microsoft.com/office/drawing/2014/main" val="2441009227"/>
                  </a:ext>
                </a:extLst>
              </a:tr>
            </a:tbl>
          </a:graphicData>
        </a:graphic>
      </p:graphicFrame>
    </p:spTree>
    <p:extLst>
      <p:ext uri="{BB962C8B-B14F-4D97-AF65-F5344CB8AC3E}">
        <p14:creationId xmlns:p14="http://schemas.microsoft.com/office/powerpoint/2010/main" val="3035302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en-GB" b="1" dirty="0">
                <a:solidFill>
                  <a:srgbClr val="294054"/>
                </a:solidFill>
                <a:latin typeface="Manrope" pitchFamily="2" charset="0"/>
              </a:rPr>
              <a:t>Purpose of the role</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4"/>
            <a:ext cx="9065623" cy="4023360"/>
          </a:xfrm>
        </p:spPr>
        <p:txBody>
          <a:bodyPr>
            <a:normAutofit/>
          </a:bodyPr>
          <a:lstStyle/>
          <a:p>
            <a:pPr>
              <a:lnSpc>
                <a:spcPct val="107000"/>
              </a:lnSpc>
              <a:spcAft>
                <a:spcPts val="800"/>
              </a:spcAft>
            </a:pPr>
            <a:r>
              <a:rPr lang="cy-GB" sz="1800" dirty="0">
                <a:effectLst/>
                <a:latin typeface="Manrope"/>
                <a:ea typeface="Calibri" panose="020F0502020204030204" pitchFamily="34" charset="0"/>
                <a:cs typeface="Times New Roman" panose="02020603050405020304" pitchFamily="18" charset="0"/>
              </a:rPr>
              <a:t>The Trainee in this role will develop over a two year period to become a Casework Support Officer.  The role of a Casework Support Officer is to provide administrative support to the Ombudsman’s Investigators and Managers and handles enquiries from members of the public and others who contact the Ombudsman’s office.</a:t>
            </a:r>
            <a:endParaRPr lang="en-GB" sz="1800" dirty="0">
              <a:effectLst/>
              <a:latin typeface="Manrope"/>
              <a:ea typeface="Calibri" panose="020F0502020204030204" pitchFamily="34" charset="0"/>
              <a:cs typeface="Times New Roman" panose="02020603050405020304" pitchFamily="18" charset="0"/>
            </a:endParaRPr>
          </a:p>
          <a:p>
            <a:pPr marL="0" indent="0">
              <a:buNone/>
            </a:pPr>
            <a:endParaRPr lang="en-GB" sz="1600" dirty="0"/>
          </a:p>
        </p:txBody>
      </p:sp>
    </p:spTree>
    <p:extLst>
      <p:ext uri="{BB962C8B-B14F-4D97-AF65-F5344CB8AC3E}">
        <p14:creationId xmlns:p14="http://schemas.microsoft.com/office/powerpoint/2010/main" val="905301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508000"/>
            <a:ext cx="10058400" cy="1092200"/>
          </a:xfrm>
        </p:spPr>
        <p:txBody>
          <a:bodyPr>
            <a:normAutofit fontScale="90000"/>
          </a:bodyPr>
          <a:lstStyle/>
          <a:p>
            <a:r>
              <a:rPr lang="en-GB" b="1" dirty="0">
                <a:solidFill>
                  <a:srgbClr val="294054"/>
                </a:solidFill>
                <a:latin typeface="Manrope" pitchFamily="2" charset="0"/>
              </a:rPr>
              <a:t>Responsibilities</a:t>
            </a:r>
            <a:br>
              <a:rPr lang="en-GB" b="1" dirty="0">
                <a:solidFill>
                  <a:srgbClr val="294054"/>
                </a:solidFill>
                <a:latin typeface="Manrope" pitchFamily="2" charset="0"/>
              </a:rPr>
            </a:br>
            <a:r>
              <a:rPr lang="en-GB" b="1" dirty="0">
                <a:solidFill>
                  <a:srgbClr val="294054"/>
                </a:solidFill>
                <a:latin typeface="Manrope" pitchFamily="2" charset="0"/>
              </a:rPr>
              <a:t>As a Trainee Casework Support Officer:</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66800" y="1778000"/>
            <a:ext cx="10058400" cy="4793397"/>
          </a:xfrm>
        </p:spPr>
        <p:txBody>
          <a:bodyPr>
            <a:noAutofit/>
          </a:bodyPr>
          <a:lstStyle/>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Provide administrative casework support to Investigators and Managers, recording details as necessary on the Case Management System.</a:t>
            </a:r>
          </a:p>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To deal efficiently and courteously with enquiries from members of the public or others whether received by telephone, letter, e-mail or by visit, providing appropriate information and making relevant records in accordance with the Ombudsman’s procedures. </a:t>
            </a:r>
            <a:endParaRPr lang="en-GB" sz="18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Receive incoming post, including receipt of signed for, hand-delivered, special deliveries and courier deliveries.  Scan and upload post accurately to the case management system.  Deliver post to team managers or individuals.</a:t>
            </a:r>
            <a:endParaRPr lang="en-GB" sz="18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Manage securely transmitted electronic records received from public bodies, notify Investigators of receipt and upload documents to the case management system as appropriate.</a:t>
            </a:r>
            <a:endParaRPr lang="en-GB" sz="18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Manage outgoing post, ensuring post is franked and recorded as appropriate.  Prepare and arrange courier deliveries and collections as requested and update the case management system accordingly.</a:t>
            </a:r>
            <a:endParaRPr lang="en-GB" sz="1800" dirty="0">
              <a:effectLst/>
              <a:latin typeface="Manrope"/>
              <a:ea typeface="Calibri" panose="020F0502020204030204" pitchFamily="34" charset="0"/>
              <a:cs typeface="Times New Roman" panose="02020603050405020304" pitchFamily="18" charset="0"/>
            </a:endParaRPr>
          </a:p>
          <a:p>
            <a:pPr marL="0" indent="0">
              <a:buClr>
                <a:srgbClr val="294054"/>
              </a:buClr>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Clr>
                <a:srgbClr val="294054"/>
              </a:buClr>
              <a:buNone/>
            </a:pPr>
            <a:endParaRPr lang="en-GB" sz="1600" dirty="0"/>
          </a:p>
        </p:txBody>
      </p:sp>
    </p:spTree>
    <p:extLst>
      <p:ext uri="{BB962C8B-B14F-4D97-AF65-F5344CB8AC3E}">
        <p14:creationId xmlns:p14="http://schemas.microsoft.com/office/powerpoint/2010/main" val="1809562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371600"/>
            <a:ext cx="10058400" cy="4912922"/>
          </a:xfrm>
        </p:spPr>
        <p:txBody>
          <a:bodyPr>
            <a:noAutofit/>
          </a:bodyPr>
          <a:lstStyle/>
          <a:p>
            <a:pPr marL="0" indent="0">
              <a:buClr>
                <a:srgbClr val="294054"/>
              </a:buClr>
              <a:buNone/>
            </a:pPr>
            <a:r>
              <a:rPr lang="en-US" sz="1600" dirty="0">
                <a:effectLst/>
                <a:latin typeface="Manrope"/>
                <a:ea typeface="Calibri" panose="020F0502020204030204" pitchFamily="34" charset="0"/>
                <a:cs typeface="Times New Roman" panose="02020603050405020304" pitchFamily="18" charset="0"/>
              </a:rPr>
              <a:t> </a:t>
            </a:r>
          </a:p>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Format letters and reports to PSOW guidelines, including any additional paperwork to be included.</a:t>
            </a:r>
            <a:endParaRPr lang="en-GB" sz="18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Issue letters, reports and emails, ensuring accuracy and that the appropriate level of security is applied.</a:t>
            </a:r>
            <a:endParaRPr lang="en-GB" sz="18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Upload decisions to the intranet in a timely manner.</a:t>
            </a:r>
            <a:endParaRPr lang="en-GB" sz="18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Receive visitors and ensure they are looked after until they are collected by the person they are visiting.</a:t>
            </a:r>
            <a:endParaRPr lang="en-GB" sz="18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Manage portable electronic recording and storage media, ensuring access is controlled to protect confidential information.</a:t>
            </a:r>
            <a:endParaRPr lang="en-GB" sz="18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endParaRPr lang="en-GB" sz="1800" dirty="0">
              <a:solidFill>
                <a:srgbClr val="294054"/>
              </a:solidFill>
              <a:latin typeface="Manrope" pitchFamily="2" charset="0"/>
            </a:endParaRPr>
          </a:p>
        </p:txBody>
      </p:sp>
      <p:sp>
        <p:nvSpPr>
          <p:cNvPr id="4" name="Title 1">
            <a:extLst>
              <a:ext uri="{FF2B5EF4-FFF2-40B4-BE49-F238E27FC236}">
                <a16:creationId xmlns:a16="http://schemas.microsoft.com/office/drawing/2014/main" id="{10D59982-D9CA-4381-BD42-8C3A28FD1A76}"/>
              </a:ext>
            </a:extLst>
          </p:cNvPr>
          <p:cNvSpPr>
            <a:spLocks noGrp="1"/>
          </p:cNvSpPr>
          <p:nvPr>
            <p:ph type="title"/>
          </p:nvPr>
        </p:nvSpPr>
        <p:spPr>
          <a:xfrm>
            <a:off x="1097280" y="286603"/>
            <a:ext cx="10058400" cy="1199297"/>
          </a:xfrm>
        </p:spPr>
        <p:txBody>
          <a:bodyPr>
            <a:normAutofit fontScale="90000"/>
          </a:bodyPr>
          <a:lstStyle/>
          <a:p>
            <a:r>
              <a:rPr lang="en-GB" b="1" dirty="0">
                <a:solidFill>
                  <a:srgbClr val="294054"/>
                </a:solidFill>
                <a:latin typeface="Manrope" pitchFamily="2" charset="0"/>
              </a:rPr>
              <a:t>Responsibilities continued</a:t>
            </a:r>
            <a:br>
              <a:rPr lang="en-GB" b="1" dirty="0">
                <a:solidFill>
                  <a:srgbClr val="294054"/>
                </a:solidFill>
                <a:latin typeface="Manrope" pitchFamily="2" charset="0"/>
              </a:rPr>
            </a:br>
            <a:r>
              <a:rPr lang="en-GB" b="1" dirty="0">
                <a:solidFill>
                  <a:srgbClr val="294054"/>
                </a:solidFill>
                <a:latin typeface="Manrope" pitchFamily="2" charset="0"/>
              </a:rPr>
              <a:t>As a Trainee Casework Support Officer (1)</a:t>
            </a:r>
          </a:p>
        </p:txBody>
      </p:sp>
    </p:spTree>
    <p:extLst>
      <p:ext uri="{BB962C8B-B14F-4D97-AF65-F5344CB8AC3E}">
        <p14:creationId xmlns:p14="http://schemas.microsoft.com/office/powerpoint/2010/main" val="2210933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66900"/>
            <a:ext cx="10058400" cy="4417622"/>
          </a:xfrm>
        </p:spPr>
        <p:txBody>
          <a:bodyPr>
            <a:noAutofit/>
          </a:bodyPr>
          <a:lstStyle/>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Use the case management system to manage and monitor assigned tasks.</a:t>
            </a:r>
            <a:endParaRPr lang="en-GB" sz="18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Maintain and manage filing areas ensuring filing protocols are followed and document security is always maintained.</a:t>
            </a:r>
            <a:endParaRPr lang="en-GB" sz="18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Arrange team meetings for teams across the office, attend meetings where required and take minutes for approval and publication.</a:t>
            </a:r>
            <a:endParaRPr lang="en-GB" sz="1800" dirty="0">
              <a:effectLst/>
              <a:latin typeface="Manrope"/>
              <a:ea typeface="Calibri" panose="020F0502020204030204" pitchFamily="34" charset="0"/>
              <a:cs typeface="Times New Roman" panose="02020603050405020304" pitchFamily="18" charset="0"/>
            </a:endParaRPr>
          </a:p>
          <a:p>
            <a:pPr marL="0" indent="0">
              <a:buClr>
                <a:srgbClr val="294054"/>
              </a:buClr>
              <a:buNone/>
            </a:pPr>
            <a:endParaRPr lang="en-US" sz="1600" dirty="0">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endParaRPr lang="en-US" sz="1600" dirty="0">
              <a:effectLst/>
              <a:latin typeface="Manrope"/>
              <a:ea typeface="Calibri" panose="020F0502020204030204" pitchFamily="34" charset="0"/>
              <a:cs typeface="Times New Roman" panose="02020603050405020304" pitchFamily="18" charset="0"/>
            </a:endParaRPr>
          </a:p>
          <a:p>
            <a:pPr marL="0" indent="0">
              <a:buClr>
                <a:srgbClr val="294054"/>
              </a:buClr>
              <a:buNone/>
            </a:pPr>
            <a:r>
              <a:rPr lang="en-US" sz="1600" dirty="0">
                <a:effectLst/>
                <a:latin typeface="Manrope"/>
                <a:ea typeface="Calibri" panose="020F0502020204030204" pitchFamily="34" charset="0"/>
                <a:cs typeface="Times New Roman" panose="02020603050405020304" pitchFamily="18" charset="0"/>
              </a:rPr>
              <a:t>	 </a:t>
            </a:r>
          </a:p>
          <a:p>
            <a:pPr marL="360000" indent="-360000">
              <a:buClr>
                <a:srgbClr val="294054"/>
              </a:buClr>
              <a:buFont typeface="Wingdings" panose="05000000000000000000" pitchFamily="2" charset="2"/>
              <a:buChar char="q"/>
            </a:pPr>
            <a:endParaRPr lang="en-GB" sz="16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endParaRPr lang="en-GB" sz="1800" dirty="0">
              <a:solidFill>
                <a:srgbClr val="294054"/>
              </a:solidFill>
              <a:latin typeface="Manrope" pitchFamily="2" charset="0"/>
            </a:endParaRPr>
          </a:p>
        </p:txBody>
      </p:sp>
      <p:sp>
        <p:nvSpPr>
          <p:cNvPr id="4" name="Title 1">
            <a:extLst>
              <a:ext uri="{FF2B5EF4-FFF2-40B4-BE49-F238E27FC236}">
                <a16:creationId xmlns:a16="http://schemas.microsoft.com/office/drawing/2014/main" id="{10D59982-D9CA-4381-BD42-8C3A28FD1A76}"/>
              </a:ext>
            </a:extLst>
          </p:cNvPr>
          <p:cNvSpPr>
            <a:spLocks noGrp="1"/>
          </p:cNvSpPr>
          <p:nvPr>
            <p:ph type="title"/>
          </p:nvPr>
        </p:nvSpPr>
        <p:spPr>
          <a:xfrm>
            <a:off x="1097280" y="286603"/>
            <a:ext cx="10058400" cy="1097697"/>
          </a:xfrm>
        </p:spPr>
        <p:txBody>
          <a:bodyPr>
            <a:normAutofit fontScale="90000"/>
          </a:bodyPr>
          <a:lstStyle/>
          <a:p>
            <a:r>
              <a:rPr lang="en-GB" b="1" dirty="0">
                <a:solidFill>
                  <a:srgbClr val="294054"/>
                </a:solidFill>
                <a:latin typeface="Manrope" pitchFamily="2" charset="0"/>
              </a:rPr>
              <a:t>Responsibilities Continued </a:t>
            </a:r>
            <a:br>
              <a:rPr lang="en-GB" b="1" dirty="0">
                <a:solidFill>
                  <a:srgbClr val="294054"/>
                </a:solidFill>
                <a:latin typeface="Manrope" pitchFamily="2" charset="0"/>
              </a:rPr>
            </a:br>
            <a:r>
              <a:rPr lang="en-GB" b="1" dirty="0">
                <a:solidFill>
                  <a:srgbClr val="294054"/>
                </a:solidFill>
                <a:latin typeface="Manrope" pitchFamily="2" charset="0"/>
              </a:rPr>
              <a:t>As a Trainee Casework Support Officer (2)</a:t>
            </a:r>
          </a:p>
        </p:txBody>
      </p:sp>
    </p:spTree>
    <p:extLst>
      <p:ext uri="{BB962C8B-B14F-4D97-AF65-F5344CB8AC3E}">
        <p14:creationId xmlns:p14="http://schemas.microsoft.com/office/powerpoint/2010/main" val="3758944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66900"/>
            <a:ext cx="10058400" cy="4417622"/>
          </a:xfrm>
        </p:spPr>
        <p:txBody>
          <a:bodyPr>
            <a:noAutofit/>
          </a:bodyPr>
          <a:lstStyle/>
          <a:p>
            <a:pPr marL="360000" indent="-360000">
              <a:buClr>
                <a:srgbClr val="294054"/>
              </a:buClr>
              <a:buFont typeface="Wingdings" panose="05000000000000000000" pitchFamily="2" charset="2"/>
              <a:buChar char="q"/>
            </a:pPr>
            <a:r>
              <a:rPr lang="en-US" sz="1800" dirty="0">
                <a:effectLst/>
                <a:latin typeface="Manrope"/>
                <a:ea typeface="Times New Roman" panose="02020603050405020304" pitchFamily="18" charset="0"/>
                <a:cs typeface="Times New Roman" panose="02020603050405020304" pitchFamily="18" charset="0"/>
              </a:rPr>
              <a:t>Follow all </a:t>
            </a:r>
            <a:r>
              <a:rPr lang="en-US" sz="1800" dirty="0">
                <a:solidFill>
                  <a:srgbClr val="000000"/>
                </a:solidFill>
                <a:effectLst/>
                <a:latin typeface="Manrope"/>
                <a:ea typeface="Times New Roman" panose="02020603050405020304" pitchFamily="18" charset="0"/>
                <a:cs typeface="Times New Roman" panose="02020603050405020304" pitchFamily="18" charset="0"/>
              </a:rPr>
              <a:t>PSOW</a:t>
            </a:r>
            <a:r>
              <a:rPr lang="en-US" sz="1800" dirty="0">
                <a:solidFill>
                  <a:srgbClr val="FF0000"/>
                </a:solidFill>
                <a:effectLst/>
                <a:latin typeface="Manrope"/>
                <a:ea typeface="Times New Roman" panose="02020603050405020304" pitchFamily="18" charset="0"/>
                <a:cs typeface="Times New Roman" panose="02020603050405020304" pitchFamily="18" charset="0"/>
              </a:rPr>
              <a:t> </a:t>
            </a:r>
            <a:r>
              <a:rPr lang="en-US" sz="1800" dirty="0">
                <a:effectLst/>
                <a:latin typeface="Manrope"/>
                <a:ea typeface="Times New Roman" panose="02020603050405020304" pitchFamily="18" charset="0"/>
                <a:cs typeface="Times New Roman" panose="02020603050405020304" pitchFamily="18" charset="0"/>
              </a:rPr>
              <a:t>policies and procedures as laid out in the policy documents, induction packs, the Hub etc.</a:t>
            </a:r>
            <a:endParaRPr lang="en-GB" sz="1800" dirty="0">
              <a:effectLst/>
              <a:latin typeface="Manrope"/>
              <a:ea typeface="Times New Roman" panose="02020603050405020304" pitchFamily="18" charset="0"/>
              <a:cs typeface="Times New Roman" panose="02020603050405020304" pitchFamily="18" charset="0"/>
            </a:endParaRPr>
          </a:p>
          <a:p>
            <a:pPr marL="360000" indent="-360000">
              <a:buClr>
                <a:srgbClr val="294054"/>
              </a:buClr>
              <a:buFont typeface="Wingdings" panose="05000000000000000000" pitchFamily="2" charset="2"/>
              <a:buChar char="q"/>
            </a:pPr>
            <a:r>
              <a:rPr lang="en-US" sz="1800" dirty="0">
                <a:effectLst/>
                <a:latin typeface="Manrope"/>
                <a:ea typeface="Times New Roman" panose="02020603050405020304" pitchFamily="18" charset="0"/>
                <a:cs typeface="Times New Roman" panose="02020603050405020304" pitchFamily="18" charset="0"/>
              </a:rPr>
              <a:t>Contribute to PSOW’s commitment to good information handling practices by complying with Data Protection Law and PSOW policies and procedures, particularly in respect of any personal data or confidential material.</a:t>
            </a:r>
            <a:endParaRPr lang="en-GB" sz="1800" dirty="0">
              <a:effectLst/>
              <a:latin typeface="Manrope"/>
              <a:ea typeface="Times New Roman" panose="02020603050405020304" pitchFamily="18" charset="0"/>
              <a:cs typeface="Times New Roman" panose="02020603050405020304" pitchFamily="18" charset="0"/>
            </a:endParaRPr>
          </a:p>
          <a:p>
            <a:pPr marL="360000" indent="-360000">
              <a:buClr>
                <a:srgbClr val="294054"/>
              </a:buClr>
              <a:buFont typeface="Wingdings" panose="05000000000000000000" pitchFamily="2" charset="2"/>
              <a:buChar char="q"/>
            </a:pPr>
            <a:r>
              <a:rPr lang="en-US" sz="1800" dirty="0">
                <a:solidFill>
                  <a:srgbClr val="000000"/>
                </a:solidFill>
                <a:effectLst/>
                <a:latin typeface="Manrope"/>
                <a:ea typeface="Times New Roman" panose="02020603050405020304" pitchFamily="18" charset="0"/>
                <a:cs typeface="Times New Roman" panose="02020603050405020304" pitchFamily="18" charset="0"/>
              </a:rPr>
              <a:t>Take reasonable care of own wellbeing and health and safety and of others who may be affected by those actions.</a:t>
            </a:r>
          </a:p>
          <a:p>
            <a:pPr marL="360000" indent="-360000">
              <a:buClr>
                <a:srgbClr val="294054"/>
              </a:buClr>
              <a:buFont typeface="Wingdings" panose="05000000000000000000" pitchFamily="2" charset="2"/>
              <a:buChar char="q"/>
            </a:pPr>
            <a:r>
              <a:rPr lang="en-US" sz="1800" dirty="0">
                <a:effectLst/>
                <a:latin typeface="Manrope"/>
                <a:ea typeface="Times New Roman" panose="02020603050405020304" pitchFamily="18" charset="0"/>
                <a:cs typeface="Times New Roman" panose="02020603050405020304" pitchFamily="18" charset="0"/>
              </a:rPr>
              <a:t>Undertake any other duties, commensurate with the skills and experience expected for this role, which from time to time may be allocated by a relevant line manager.</a:t>
            </a:r>
            <a:endParaRPr lang="en-GB" sz="1800" dirty="0">
              <a:effectLst/>
              <a:latin typeface="Manrope"/>
              <a:ea typeface="Times New Roman" panose="02020603050405020304" pitchFamily="18" charset="0"/>
              <a:cs typeface="Times New Roman" panose="02020603050405020304" pitchFamily="18" charset="0"/>
            </a:endParaRPr>
          </a:p>
          <a:p>
            <a:pPr marL="360000" indent="-360000">
              <a:buClr>
                <a:srgbClr val="294054"/>
              </a:buClr>
              <a:buFont typeface="Wingdings" panose="05000000000000000000" pitchFamily="2" charset="2"/>
              <a:buChar char="q"/>
            </a:pPr>
            <a:r>
              <a:rPr lang="en-US" sz="1800" dirty="0">
                <a:effectLst/>
                <a:latin typeface="Manrope"/>
                <a:ea typeface="Times New Roman" panose="02020603050405020304" pitchFamily="18" charset="0"/>
                <a:cs typeface="Times New Roman" panose="02020603050405020304" pitchFamily="18" charset="0"/>
              </a:rPr>
              <a:t>Operate across the whole of the Ombudsman’s current or future jurisdiction and in whichever operational team the Ombudsman considers appropriate to meet the objectives of the service.</a:t>
            </a:r>
            <a:endParaRPr lang="en-GB" sz="1800" dirty="0">
              <a:effectLst/>
              <a:latin typeface="Manrope"/>
              <a:ea typeface="Times New Roman" panose="02020603050405020304" pitchFamily="18" charset="0"/>
              <a:cs typeface="Times New Roman" panose="02020603050405020304" pitchFamily="18" charset="0"/>
            </a:endParaRPr>
          </a:p>
          <a:p>
            <a:pPr marL="0" indent="0">
              <a:buClr>
                <a:srgbClr val="294054"/>
              </a:buClr>
              <a:buNone/>
            </a:pPr>
            <a:endParaRPr lang="en-GB" sz="1800" dirty="0">
              <a:effectLst/>
              <a:latin typeface="Gotham Light"/>
              <a:ea typeface="Times New Roman" panose="02020603050405020304" pitchFamily="18" charset="0"/>
              <a:cs typeface="Times New Roman" panose="02020603050405020304" pitchFamily="18" charset="0"/>
            </a:endParaRPr>
          </a:p>
          <a:p>
            <a:pPr marL="360000" indent="-360000">
              <a:buClr>
                <a:srgbClr val="294054"/>
              </a:buClr>
              <a:buFont typeface="Wingdings" panose="05000000000000000000" pitchFamily="2" charset="2"/>
              <a:buChar char="q"/>
            </a:pPr>
            <a:endParaRPr lang="en-US" sz="1600" dirty="0">
              <a:latin typeface="Manrope"/>
              <a:ea typeface="Calibri" panose="020F0502020204030204" pitchFamily="34" charset="0"/>
              <a:cs typeface="Times New Roman" panose="02020603050405020304" pitchFamily="18" charset="0"/>
            </a:endParaRPr>
          </a:p>
          <a:p>
            <a:pPr marL="0" indent="0">
              <a:buClr>
                <a:srgbClr val="294054"/>
              </a:buClr>
              <a:buNone/>
            </a:pPr>
            <a:r>
              <a:rPr lang="en-US" sz="1600" dirty="0">
                <a:effectLst/>
                <a:latin typeface="Manrope"/>
                <a:ea typeface="Calibri" panose="020F0502020204030204" pitchFamily="34" charset="0"/>
                <a:cs typeface="Times New Roman" panose="02020603050405020304" pitchFamily="18" charset="0"/>
              </a:rPr>
              <a:t>	 </a:t>
            </a:r>
          </a:p>
          <a:p>
            <a:pPr marL="360000" indent="-360000">
              <a:buClr>
                <a:srgbClr val="294054"/>
              </a:buClr>
              <a:buFont typeface="Wingdings" panose="05000000000000000000" pitchFamily="2" charset="2"/>
              <a:buChar char="q"/>
            </a:pPr>
            <a:endParaRPr lang="en-GB" sz="16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endParaRPr lang="en-GB" sz="1800" dirty="0">
              <a:solidFill>
                <a:srgbClr val="294054"/>
              </a:solidFill>
              <a:latin typeface="Manrope" pitchFamily="2" charset="0"/>
            </a:endParaRPr>
          </a:p>
        </p:txBody>
      </p:sp>
      <p:sp>
        <p:nvSpPr>
          <p:cNvPr id="4" name="Title 1">
            <a:extLst>
              <a:ext uri="{FF2B5EF4-FFF2-40B4-BE49-F238E27FC236}">
                <a16:creationId xmlns:a16="http://schemas.microsoft.com/office/drawing/2014/main" id="{10D59982-D9CA-4381-BD42-8C3A28FD1A76}"/>
              </a:ext>
            </a:extLst>
          </p:cNvPr>
          <p:cNvSpPr>
            <a:spLocks noGrp="1"/>
          </p:cNvSpPr>
          <p:nvPr>
            <p:ph type="title"/>
          </p:nvPr>
        </p:nvSpPr>
        <p:spPr>
          <a:xfrm>
            <a:off x="1097280" y="286603"/>
            <a:ext cx="10058400" cy="1097697"/>
          </a:xfrm>
        </p:spPr>
        <p:txBody>
          <a:bodyPr>
            <a:normAutofit fontScale="90000"/>
          </a:bodyPr>
          <a:lstStyle/>
          <a:p>
            <a:r>
              <a:rPr lang="en-GB" b="1" dirty="0">
                <a:solidFill>
                  <a:srgbClr val="294054"/>
                </a:solidFill>
                <a:latin typeface="Manrope" pitchFamily="2" charset="0"/>
              </a:rPr>
              <a:t>Objectives for all PSOW Staff</a:t>
            </a:r>
            <a:br>
              <a:rPr lang="en-GB" b="1" dirty="0">
                <a:solidFill>
                  <a:srgbClr val="294054"/>
                </a:solidFill>
                <a:latin typeface="Manrope" pitchFamily="2" charset="0"/>
              </a:rPr>
            </a:br>
            <a:r>
              <a:rPr lang="en-GB" b="1" dirty="0">
                <a:solidFill>
                  <a:srgbClr val="294054"/>
                </a:solidFill>
                <a:latin typeface="Manrope" pitchFamily="2" charset="0"/>
              </a:rPr>
              <a:t>Trainee Casework Support Officer </a:t>
            </a:r>
          </a:p>
        </p:txBody>
      </p:sp>
    </p:spTree>
    <p:extLst>
      <p:ext uri="{BB962C8B-B14F-4D97-AF65-F5344CB8AC3E}">
        <p14:creationId xmlns:p14="http://schemas.microsoft.com/office/powerpoint/2010/main" val="7410007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DC048-E047-E609-23F5-4A4739B76F6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50FD35-7BFC-CD4C-DDAF-4D0451FEF447}"/>
              </a:ext>
            </a:extLst>
          </p:cNvPr>
          <p:cNvSpPr>
            <a:spLocks noGrp="1"/>
          </p:cNvSpPr>
          <p:nvPr>
            <p:ph idx="1"/>
          </p:nvPr>
        </p:nvSpPr>
        <p:spPr>
          <a:xfrm>
            <a:off x="1097280" y="1866900"/>
            <a:ext cx="10058400" cy="4417622"/>
          </a:xfrm>
        </p:spPr>
        <p:txBody>
          <a:bodyPr>
            <a:noAutofit/>
          </a:bodyPr>
          <a:lstStyle/>
          <a:p>
            <a:pPr marL="360000" indent="-360000">
              <a:buClr>
                <a:srgbClr val="294054"/>
              </a:buClr>
              <a:buFont typeface="Wingdings" panose="05000000000000000000" pitchFamily="2" charset="2"/>
              <a:buChar char="q"/>
            </a:pPr>
            <a:r>
              <a:rPr lang="cy-GB" sz="1800" dirty="0">
                <a:solidFill>
                  <a:srgbClr val="333333"/>
                </a:solidFill>
                <a:effectLst/>
                <a:latin typeface="Manrope"/>
                <a:ea typeface="Times New Roman" panose="02020603050405020304" pitchFamily="18" charset="0"/>
              </a:rPr>
              <a:t>To conduct work bilingually through English and Welsh (oral and/or written) where appointment has been confirmed to do so</a:t>
            </a:r>
          </a:p>
          <a:p>
            <a:pPr marL="360000" indent="-360000">
              <a:buClr>
                <a:srgbClr val="294054"/>
              </a:buClr>
              <a:buFont typeface="Wingdings" panose="05000000000000000000" pitchFamily="2" charset="2"/>
              <a:buChar char="q"/>
            </a:pPr>
            <a:r>
              <a:rPr lang="en-US" sz="1800" dirty="0">
                <a:solidFill>
                  <a:srgbClr val="333333"/>
                </a:solidFill>
                <a:effectLst/>
                <a:latin typeface="Manrope"/>
                <a:ea typeface="Times New Roman" panose="02020603050405020304" pitchFamily="18" charset="0"/>
                <a:cs typeface="Times New Roman" panose="02020603050405020304" pitchFamily="18" charset="0"/>
              </a:rPr>
              <a:t>Act in accordance with the Ombudsman’s policy statement on Equal Opportunities and provide a service which is fair and equitable to all.</a:t>
            </a:r>
            <a:endParaRPr lang="en-GB" sz="1800" dirty="0">
              <a:effectLst/>
              <a:latin typeface="Manrope"/>
              <a:ea typeface="Times New Roman" panose="02020603050405020304" pitchFamily="18" charset="0"/>
              <a:cs typeface="Times New Roman" panose="02020603050405020304" pitchFamily="18" charset="0"/>
            </a:endParaRPr>
          </a:p>
          <a:p>
            <a:pPr marL="360000" indent="-360000">
              <a:buClr>
                <a:srgbClr val="294054"/>
              </a:buClr>
              <a:buFont typeface="Wingdings" panose="05000000000000000000" pitchFamily="2" charset="2"/>
              <a:buChar char="q"/>
            </a:pPr>
            <a:r>
              <a:rPr lang="en-US" sz="1800" dirty="0">
                <a:latin typeface="Manrope"/>
                <a:ea typeface="Calibri" panose="020F0502020204030204" pitchFamily="34" charset="0"/>
                <a:cs typeface="Times New Roman" panose="02020603050405020304" pitchFamily="18" charset="0"/>
              </a:rPr>
              <a:t>Act in accordance with the Ombudsman’s Values at all times:</a:t>
            </a:r>
          </a:p>
          <a:p>
            <a:pPr marL="457200" indent="0" algn="just">
              <a:buNone/>
            </a:pPr>
            <a:r>
              <a:rPr lang="en-GB" sz="1800" b="1" spc="-25" dirty="0">
                <a:solidFill>
                  <a:srgbClr val="294054"/>
                </a:solidFill>
                <a:effectLst/>
                <a:latin typeface="Manrope"/>
                <a:ea typeface="Times New Roman" panose="02020603050405020304" pitchFamily="18" charset="0"/>
                <a:cs typeface="Arial" panose="020B0604020202020204" pitchFamily="34" charset="0"/>
              </a:rPr>
              <a:t>Achievement</a:t>
            </a:r>
            <a:r>
              <a:rPr lang="en-GB" sz="1800" b="1" spc="-25" dirty="0">
                <a:effectLst/>
                <a:latin typeface="Manrope"/>
                <a:ea typeface="Times New Roman" panose="02020603050405020304" pitchFamily="18" charset="0"/>
                <a:cs typeface="Arial" panose="020B0604020202020204" pitchFamily="34" charset="0"/>
              </a:rPr>
              <a:t> </a:t>
            </a:r>
            <a:r>
              <a:rPr lang="en-GB" sz="1800" spc="-25" dirty="0">
                <a:effectLst/>
                <a:latin typeface="Manrope"/>
                <a:ea typeface="Times New Roman" panose="02020603050405020304" pitchFamily="18" charset="0"/>
                <a:cs typeface="Arial" panose="020B0604020202020204" pitchFamily="34" charset="0"/>
              </a:rPr>
              <a:t>	    Doing the best you can</a:t>
            </a:r>
            <a:endParaRPr lang="en-GB" sz="1800" spc="-25" dirty="0">
              <a:effectLst/>
              <a:latin typeface="Manrope"/>
              <a:ea typeface="Times New Roman" panose="02020603050405020304" pitchFamily="18" charset="0"/>
              <a:cs typeface="Times New Roman" panose="02020603050405020304" pitchFamily="18" charset="0"/>
            </a:endParaRPr>
          </a:p>
          <a:p>
            <a:pPr marL="457200" indent="0" algn="just">
              <a:spcBef>
                <a:spcPts val="600"/>
              </a:spcBef>
              <a:spcAft>
                <a:spcPts val="600"/>
              </a:spcAft>
              <a:buNone/>
            </a:pPr>
            <a:r>
              <a:rPr lang="en-GB" sz="1800" b="1" spc="-25" dirty="0">
                <a:solidFill>
                  <a:srgbClr val="294054"/>
                </a:solidFill>
                <a:effectLst/>
                <a:latin typeface="Manrope"/>
                <a:ea typeface="Times New Roman" panose="02020603050405020304" pitchFamily="18" charset="0"/>
                <a:cs typeface="Arial" panose="020B0604020202020204" pitchFamily="34" charset="0"/>
              </a:rPr>
              <a:t>Togetherness</a:t>
            </a:r>
            <a:r>
              <a:rPr lang="en-GB" sz="1800" b="1" spc="-25" dirty="0">
                <a:effectLst/>
                <a:latin typeface="Manrope"/>
                <a:ea typeface="Times New Roman" panose="02020603050405020304" pitchFamily="18" charset="0"/>
                <a:cs typeface="Arial" panose="020B0604020202020204" pitchFamily="34" charset="0"/>
              </a:rPr>
              <a:t>	    </a:t>
            </a:r>
            <a:r>
              <a:rPr lang="en-GB" sz="1800" spc="-25" dirty="0">
                <a:effectLst/>
                <a:latin typeface="Manrope"/>
                <a:ea typeface="Times New Roman" panose="02020603050405020304" pitchFamily="18" charset="0"/>
                <a:cs typeface="Arial" panose="020B0604020202020204" pitchFamily="34" charset="0"/>
              </a:rPr>
              <a:t>Being respectful of each other and working collaboratively for the 				                       organisation to succeed</a:t>
            </a:r>
            <a:endParaRPr lang="en-GB" sz="1800" spc="-25" dirty="0">
              <a:effectLst/>
              <a:latin typeface="Manrope"/>
              <a:ea typeface="Times New Roman" panose="02020603050405020304" pitchFamily="18" charset="0"/>
              <a:cs typeface="Times New Roman" panose="02020603050405020304" pitchFamily="18" charset="0"/>
            </a:endParaRPr>
          </a:p>
          <a:p>
            <a:pPr marL="457200" indent="0" algn="just">
              <a:spcBef>
                <a:spcPts val="600"/>
              </a:spcBef>
              <a:spcAft>
                <a:spcPts val="600"/>
              </a:spcAft>
              <a:buNone/>
            </a:pPr>
            <a:r>
              <a:rPr lang="en-GB" sz="1800" b="1" spc="-25" dirty="0">
                <a:solidFill>
                  <a:srgbClr val="294054"/>
                </a:solidFill>
                <a:effectLst/>
                <a:latin typeface="Manrope"/>
                <a:ea typeface="Times New Roman" panose="02020603050405020304" pitchFamily="18" charset="0"/>
                <a:cs typeface="Arial" panose="020B0604020202020204" pitchFamily="34" charset="0"/>
              </a:rPr>
              <a:t>Positivity</a:t>
            </a:r>
            <a:r>
              <a:rPr lang="en-GB" sz="1800" spc="-25" dirty="0">
                <a:effectLst/>
                <a:latin typeface="Manrope"/>
                <a:ea typeface="Times New Roman" panose="02020603050405020304" pitchFamily="18" charset="0"/>
                <a:cs typeface="Arial" panose="020B0604020202020204" pitchFamily="34" charset="0"/>
              </a:rPr>
              <a:t>	    Showing enthusiasm and pride about who we are and in what we do</a:t>
            </a:r>
            <a:endParaRPr lang="en-GB" sz="1800" spc="-25" dirty="0">
              <a:effectLst/>
              <a:latin typeface="Manrope"/>
              <a:ea typeface="Times New Roman" panose="02020603050405020304" pitchFamily="18" charset="0"/>
              <a:cs typeface="Times New Roman" panose="02020603050405020304" pitchFamily="18" charset="0"/>
            </a:endParaRPr>
          </a:p>
          <a:p>
            <a:pPr marL="457200" indent="0" algn="just">
              <a:spcBef>
                <a:spcPts val="600"/>
              </a:spcBef>
              <a:spcAft>
                <a:spcPts val="600"/>
              </a:spcAft>
              <a:buNone/>
            </a:pPr>
            <a:r>
              <a:rPr lang="en-GB" sz="1800" b="1" spc="-25" dirty="0">
                <a:solidFill>
                  <a:srgbClr val="294054"/>
                </a:solidFill>
                <a:effectLst/>
                <a:latin typeface="Manrope"/>
                <a:ea typeface="Times New Roman" panose="02020603050405020304" pitchFamily="18" charset="0"/>
                <a:cs typeface="Arial" panose="020B0604020202020204" pitchFamily="34" charset="0"/>
              </a:rPr>
              <a:t>Supportiveness   </a:t>
            </a:r>
            <a:r>
              <a:rPr lang="en-GB" sz="1800" spc="-25" dirty="0">
                <a:effectLst/>
                <a:latin typeface="Manrope"/>
                <a:ea typeface="Times New Roman" panose="02020603050405020304" pitchFamily="18" charset="0"/>
                <a:cs typeface="Arial" panose="020B0604020202020204" pitchFamily="34" charset="0"/>
              </a:rPr>
              <a:t>Being there for each other and appreciating our diversity</a:t>
            </a:r>
            <a:endParaRPr lang="en-GB" sz="1800" spc="-25" dirty="0">
              <a:effectLst/>
              <a:latin typeface="Manrope"/>
              <a:ea typeface="Times New Roman" panose="02020603050405020304" pitchFamily="18" charset="0"/>
              <a:cs typeface="Times New Roman" panose="02020603050405020304" pitchFamily="18" charset="0"/>
            </a:endParaRPr>
          </a:p>
          <a:p>
            <a:pPr marL="457200" indent="0" algn="just">
              <a:spcBef>
                <a:spcPts val="600"/>
              </a:spcBef>
              <a:spcAft>
                <a:spcPts val="600"/>
              </a:spcAft>
              <a:buNone/>
            </a:pPr>
            <a:r>
              <a:rPr lang="en-GB" sz="1800" b="1" spc="-25" dirty="0">
                <a:solidFill>
                  <a:srgbClr val="294054"/>
                </a:solidFill>
                <a:effectLst/>
                <a:latin typeface="Manrope"/>
                <a:ea typeface="Times New Roman" panose="02020603050405020304" pitchFamily="18" charset="0"/>
                <a:cs typeface="Arial" panose="020B0604020202020204" pitchFamily="34" charset="0"/>
              </a:rPr>
              <a:t>Ownership</a:t>
            </a:r>
            <a:r>
              <a:rPr lang="en-GB" sz="1800" spc="-25" dirty="0">
                <a:effectLst/>
                <a:latin typeface="Manrope"/>
                <a:ea typeface="Times New Roman" panose="02020603050405020304" pitchFamily="18" charset="0"/>
                <a:cs typeface="Arial" panose="020B0604020202020204" pitchFamily="34" charset="0"/>
              </a:rPr>
              <a:t>	    Taking responsibility for everything we do</a:t>
            </a:r>
            <a:endParaRPr lang="en-GB" sz="1800" spc="-25" dirty="0">
              <a:effectLst/>
              <a:latin typeface="Manrope"/>
              <a:ea typeface="Times New Roman" panose="02020603050405020304" pitchFamily="18" charset="0"/>
              <a:cs typeface="Times New Roman" panose="02020603050405020304" pitchFamily="18" charset="0"/>
            </a:endParaRPr>
          </a:p>
          <a:p>
            <a:pPr marL="457200" indent="0" algn="just">
              <a:spcBef>
                <a:spcPts val="600"/>
              </a:spcBef>
              <a:spcAft>
                <a:spcPts val="600"/>
              </a:spcAft>
              <a:buNone/>
            </a:pPr>
            <a:r>
              <a:rPr lang="en-GB" sz="1800" b="1" spc="-25" dirty="0">
                <a:solidFill>
                  <a:srgbClr val="294054"/>
                </a:solidFill>
                <a:effectLst/>
                <a:latin typeface="Manrope"/>
                <a:ea typeface="Times New Roman" panose="02020603050405020304" pitchFamily="18" charset="0"/>
                <a:cs typeface="Arial" panose="020B0604020202020204" pitchFamily="34" charset="0"/>
              </a:rPr>
              <a:t>Willingness</a:t>
            </a:r>
            <a:r>
              <a:rPr lang="en-GB" sz="1800" spc="-25" dirty="0">
                <a:effectLst/>
                <a:latin typeface="Manrope"/>
                <a:ea typeface="Times New Roman" panose="02020603050405020304" pitchFamily="18" charset="0"/>
                <a:cs typeface="Arial" panose="020B0604020202020204" pitchFamily="34" charset="0"/>
              </a:rPr>
              <a:t>	    Having a keen, flexible and “can do” approach</a:t>
            </a:r>
            <a:endParaRPr lang="en-GB" sz="1800" spc="-25" dirty="0">
              <a:effectLst/>
              <a:latin typeface="Manrope"/>
              <a:ea typeface="Times New Roman" panose="02020603050405020304" pitchFamily="18" charset="0"/>
              <a:cs typeface="Times New Roman" panose="02020603050405020304" pitchFamily="18" charset="0"/>
            </a:endParaRPr>
          </a:p>
          <a:p>
            <a:pPr marL="0" indent="0">
              <a:buClr>
                <a:srgbClr val="294054"/>
              </a:buClr>
              <a:buNone/>
            </a:pPr>
            <a:r>
              <a:rPr lang="en-US" sz="1600" dirty="0">
                <a:effectLst/>
                <a:latin typeface="Manrope"/>
                <a:ea typeface="Calibri" panose="020F0502020204030204" pitchFamily="34" charset="0"/>
                <a:cs typeface="Times New Roman" panose="02020603050405020304" pitchFamily="18" charset="0"/>
              </a:rPr>
              <a:t>	 </a:t>
            </a:r>
          </a:p>
          <a:p>
            <a:pPr marL="360000" indent="-360000">
              <a:buClr>
                <a:srgbClr val="294054"/>
              </a:buClr>
              <a:buFont typeface="Wingdings" panose="05000000000000000000" pitchFamily="2" charset="2"/>
              <a:buChar char="q"/>
            </a:pPr>
            <a:endParaRPr lang="en-GB" sz="16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endParaRPr lang="en-GB" sz="1800" dirty="0">
              <a:solidFill>
                <a:srgbClr val="294054"/>
              </a:solidFill>
              <a:latin typeface="Manrope" pitchFamily="2" charset="0"/>
            </a:endParaRPr>
          </a:p>
        </p:txBody>
      </p:sp>
      <p:sp>
        <p:nvSpPr>
          <p:cNvPr id="4" name="Title 1">
            <a:extLst>
              <a:ext uri="{FF2B5EF4-FFF2-40B4-BE49-F238E27FC236}">
                <a16:creationId xmlns:a16="http://schemas.microsoft.com/office/drawing/2014/main" id="{32CCD22B-FE5C-966F-61EB-0CC6CCE22E9B}"/>
              </a:ext>
            </a:extLst>
          </p:cNvPr>
          <p:cNvSpPr>
            <a:spLocks noGrp="1"/>
          </p:cNvSpPr>
          <p:nvPr>
            <p:ph type="title"/>
          </p:nvPr>
        </p:nvSpPr>
        <p:spPr>
          <a:xfrm>
            <a:off x="1160034" y="573478"/>
            <a:ext cx="10058400" cy="1097697"/>
          </a:xfrm>
        </p:spPr>
        <p:txBody>
          <a:bodyPr>
            <a:normAutofit fontScale="90000"/>
          </a:bodyPr>
          <a:lstStyle/>
          <a:p>
            <a:r>
              <a:rPr lang="en-GB" b="1" dirty="0">
                <a:solidFill>
                  <a:srgbClr val="294054"/>
                </a:solidFill>
                <a:latin typeface="Manrope" pitchFamily="2" charset="0"/>
              </a:rPr>
              <a:t>Objectives for all PSOW Staff</a:t>
            </a:r>
            <a:br>
              <a:rPr lang="en-GB" b="1" dirty="0">
                <a:solidFill>
                  <a:srgbClr val="294054"/>
                </a:solidFill>
                <a:latin typeface="Manrope" pitchFamily="2" charset="0"/>
              </a:rPr>
            </a:br>
            <a:r>
              <a:rPr lang="en-GB" b="1" dirty="0">
                <a:solidFill>
                  <a:srgbClr val="294054"/>
                </a:solidFill>
                <a:latin typeface="Manrope" pitchFamily="2" charset="0"/>
              </a:rPr>
              <a:t>Trainee Casework Support Officer (1)</a:t>
            </a:r>
          </a:p>
        </p:txBody>
      </p:sp>
    </p:spTree>
    <p:extLst>
      <p:ext uri="{BB962C8B-B14F-4D97-AF65-F5344CB8AC3E}">
        <p14:creationId xmlns:p14="http://schemas.microsoft.com/office/powerpoint/2010/main" val="921845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6FF33-8B9E-2993-B3FF-11BFD4B117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A68E8F-B262-85C7-E32A-78E41FB7CBAB}"/>
              </a:ext>
            </a:extLst>
          </p:cNvPr>
          <p:cNvSpPr>
            <a:spLocks noGrp="1"/>
          </p:cNvSpPr>
          <p:nvPr>
            <p:ph type="title"/>
          </p:nvPr>
        </p:nvSpPr>
        <p:spPr>
          <a:xfrm>
            <a:off x="1097280" y="286603"/>
            <a:ext cx="10058400" cy="1008797"/>
          </a:xfrm>
        </p:spPr>
        <p:txBody>
          <a:bodyPr/>
          <a:lstStyle/>
          <a:p>
            <a:r>
              <a:rPr lang="en-GB" b="1" dirty="0">
                <a:solidFill>
                  <a:schemeClr val="tx1"/>
                </a:solidFill>
                <a:latin typeface="Manrope" pitchFamily="2" charset="0"/>
              </a:rPr>
              <a:t>Requirements Person Specification</a:t>
            </a:r>
          </a:p>
        </p:txBody>
      </p:sp>
      <p:sp>
        <p:nvSpPr>
          <p:cNvPr id="3" name="Content Placeholder 2">
            <a:extLst>
              <a:ext uri="{FF2B5EF4-FFF2-40B4-BE49-F238E27FC236}">
                <a16:creationId xmlns:a16="http://schemas.microsoft.com/office/drawing/2014/main" id="{508F9E85-F889-45AB-C091-3E35D0605D30}"/>
              </a:ext>
            </a:extLst>
          </p:cNvPr>
          <p:cNvSpPr>
            <a:spLocks noGrp="1"/>
          </p:cNvSpPr>
          <p:nvPr>
            <p:ph idx="1"/>
          </p:nvPr>
        </p:nvSpPr>
        <p:spPr>
          <a:xfrm>
            <a:off x="1195603" y="1332271"/>
            <a:ext cx="10058400" cy="4573694"/>
          </a:xfrm>
        </p:spPr>
        <p:txBody>
          <a:bodyPr>
            <a:normAutofit/>
          </a:bodyPr>
          <a:lstStyle/>
          <a:p>
            <a:pPr marL="0" indent="0">
              <a:buNone/>
            </a:pPr>
            <a:r>
              <a:rPr lang="en-GB" sz="3400" b="1" dirty="0">
                <a:solidFill>
                  <a:srgbClr val="294054"/>
                </a:solidFill>
                <a:latin typeface="Manrope"/>
              </a:rPr>
              <a:t>As a Trainee Casework Support Officer:</a:t>
            </a:r>
          </a:p>
          <a:p>
            <a:pPr marL="0" indent="0">
              <a:buNone/>
            </a:pPr>
            <a:r>
              <a:rPr lang="en-GB" sz="2400" b="1" dirty="0">
                <a:solidFill>
                  <a:srgbClr val="294054"/>
                </a:solidFill>
                <a:latin typeface="Manrope"/>
              </a:rPr>
              <a:t>Essential Criteria</a:t>
            </a:r>
          </a:p>
          <a:p>
            <a:pPr marL="357188" indent="-357188">
              <a:buClr>
                <a:srgbClr val="294054"/>
              </a:buClr>
              <a:buFont typeface="Wingdings" panose="05000000000000000000" pitchFamily="2" charset="2"/>
              <a:buChar char="q"/>
              <a:tabLst>
                <a:tab pos="357188" algn="l"/>
              </a:tabLst>
            </a:pPr>
            <a:r>
              <a:rPr lang="en-GB" sz="1800" dirty="0">
                <a:effectLst/>
                <a:latin typeface="Manrope"/>
                <a:ea typeface="Calibri" panose="020F0502020204030204" pitchFamily="34" charset="0"/>
              </a:rPr>
              <a:t>Interest in pursuing a career with PSOW.</a:t>
            </a:r>
            <a:endParaRPr lang="en-GB" sz="1800" dirty="0">
              <a:solidFill>
                <a:srgbClr val="FF0000"/>
              </a:solidFill>
              <a:effectLst/>
              <a:latin typeface="Manrope"/>
              <a:ea typeface="Calibri" panose="020F0502020204030204" pitchFamily="34" charset="0"/>
            </a:endParaRPr>
          </a:p>
          <a:p>
            <a:pPr marL="357188" indent="-357188">
              <a:buClr>
                <a:srgbClr val="294054"/>
              </a:buClr>
              <a:buFont typeface="Wingdings" panose="05000000000000000000" pitchFamily="2" charset="2"/>
              <a:buChar char="q"/>
              <a:tabLst>
                <a:tab pos="357188" algn="l"/>
              </a:tabLst>
            </a:pPr>
            <a:r>
              <a:rPr lang="en-GB" sz="1800" dirty="0">
                <a:effectLst/>
                <a:latin typeface="Manrope"/>
                <a:ea typeface="Calibri" panose="020F0502020204030204" pitchFamily="34" charset="0"/>
                <a:cs typeface="Times New Roman" panose="02020603050405020304" pitchFamily="18" charset="0"/>
              </a:rPr>
              <a:t>Relevant qualification in business administration, college course, or work experience placement.</a:t>
            </a:r>
          </a:p>
          <a:p>
            <a:pPr marL="357188" indent="-357188">
              <a:buClr>
                <a:srgbClr val="294054"/>
              </a:buClr>
              <a:buFont typeface="Wingdings" panose="05000000000000000000" pitchFamily="2" charset="2"/>
              <a:buChar char="q"/>
              <a:tabLst>
                <a:tab pos="357188" algn="l"/>
              </a:tabLst>
            </a:pPr>
            <a:r>
              <a:rPr lang="en-GB" sz="1800" dirty="0">
                <a:effectLst/>
                <a:latin typeface="Manrope"/>
                <a:ea typeface="Calibri" panose="020F0502020204030204" pitchFamily="34" charset="0"/>
              </a:rPr>
              <a:t>Reliable </a:t>
            </a:r>
            <a:r>
              <a:rPr lang="en-GB" sz="1800" dirty="0">
                <a:solidFill>
                  <a:schemeClr val="tx1"/>
                </a:solidFill>
                <a:effectLst/>
                <a:latin typeface="Manrope"/>
                <a:ea typeface="Calibri" panose="020F0502020204030204" pitchFamily="34" charset="0"/>
              </a:rPr>
              <a:t>and punctual.  </a:t>
            </a:r>
            <a:endParaRPr lang="en-GB" sz="1800" dirty="0">
              <a:solidFill>
                <a:schemeClr val="tx1"/>
              </a:solidFill>
              <a:latin typeface="Manrope"/>
              <a:ea typeface="Calibri" panose="020F0502020204030204" pitchFamily="34" charset="0"/>
            </a:endParaRPr>
          </a:p>
          <a:p>
            <a:pPr marL="357188" indent="-357188">
              <a:buClr>
                <a:srgbClr val="294054"/>
              </a:buClr>
              <a:buFont typeface="Wingdings" panose="05000000000000000000" pitchFamily="2" charset="2"/>
              <a:buChar char="q"/>
              <a:tabLst>
                <a:tab pos="357188" algn="l"/>
              </a:tabLst>
            </a:pPr>
            <a:r>
              <a:rPr lang="en-GB" sz="1800" dirty="0">
                <a:effectLst/>
                <a:latin typeface="Manrope"/>
                <a:ea typeface="Calibri" panose="020F0502020204030204" pitchFamily="34" charset="0"/>
                <a:cs typeface="Times New Roman" panose="02020603050405020304" pitchFamily="18" charset="0"/>
              </a:rPr>
              <a:t>Positive attitude and eagerness to develop, with a flexible and adaptable approach.</a:t>
            </a:r>
          </a:p>
          <a:p>
            <a:pPr marL="357188" indent="-357188">
              <a:buClr>
                <a:srgbClr val="294054"/>
              </a:buClr>
              <a:buFont typeface="Wingdings" panose="05000000000000000000" pitchFamily="2" charset="2"/>
              <a:buChar char="q"/>
              <a:tabLst>
                <a:tab pos="357188" algn="l"/>
              </a:tabLst>
            </a:pPr>
            <a:r>
              <a:rPr lang="en-GB" sz="1800" dirty="0">
                <a:effectLst/>
                <a:latin typeface="Manrope"/>
                <a:ea typeface="Calibri" panose="020F0502020204030204" pitchFamily="34" charset="0"/>
              </a:rPr>
              <a:t>Demonstrates initiative and curiosity.</a:t>
            </a:r>
          </a:p>
          <a:p>
            <a:pPr marL="357188" indent="-357188">
              <a:buClr>
                <a:srgbClr val="294054"/>
              </a:buClr>
              <a:buFont typeface="Wingdings" panose="05000000000000000000" pitchFamily="2" charset="2"/>
              <a:buChar char="q"/>
              <a:tabLst>
                <a:tab pos="357188" algn="l"/>
              </a:tabLst>
            </a:pPr>
            <a:r>
              <a:rPr lang="en-GB" sz="1800" dirty="0">
                <a:solidFill>
                  <a:schemeClr val="tx1"/>
                </a:solidFill>
                <a:latin typeface="Manrope"/>
                <a:ea typeface="Calibri" panose="020F0502020204030204" pitchFamily="34" charset="0"/>
              </a:rPr>
              <a:t>Basic understanding and ability to use Microsoft office packages (Word, Excel, Outlook).  </a:t>
            </a:r>
            <a:endParaRPr lang="en-GB" sz="1800" dirty="0">
              <a:solidFill>
                <a:schemeClr val="tx1"/>
              </a:solidFill>
              <a:latin typeface="Manrope"/>
            </a:endParaRPr>
          </a:p>
          <a:p>
            <a:pPr marL="0" indent="0">
              <a:buClr>
                <a:srgbClr val="294054"/>
              </a:buClr>
              <a:buNone/>
              <a:tabLst>
                <a:tab pos="357188" algn="l"/>
              </a:tabLst>
            </a:pPr>
            <a:endParaRPr lang="en-GB" sz="1800" i="0" u="none" strike="noStrike" baseline="0" dirty="0">
              <a:solidFill>
                <a:srgbClr val="404040"/>
              </a:solidFill>
              <a:latin typeface="Manrope" pitchFamily="2" charset="0"/>
            </a:endParaRPr>
          </a:p>
        </p:txBody>
      </p:sp>
    </p:spTree>
    <p:extLst>
      <p:ext uri="{BB962C8B-B14F-4D97-AF65-F5344CB8AC3E}">
        <p14:creationId xmlns:p14="http://schemas.microsoft.com/office/powerpoint/2010/main" val="27631695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en-GB" b="1" dirty="0">
                <a:solidFill>
                  <a:schemeClr val="tx1"/>
                </a:solidFill>
                <a:latin typeface="Manrope" pitchFamily="2" charset="0"/>
              </a:rPr>
              <a:t>Requirements Person Specification</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215267" y="1302774"/>
            <a:ext cx="10058400" cy="4573694"/>
          </a:xfrm>
        </p:spPr>
        <p:txBody>
          <a:bodyPr>
            <a:normAutofit/>
          </a:bodyPr>
          <a:lstStyle/>
          <a:p>
            <a:pPr marL="0" indent="0">
              <a:buNone/>
            </a:pPr>
            <a:r>
              <a:rPr lang="en-GB" sz="3400" b="1" dirty="0">
                <a:solidFill>
                  <a:srgbClr val="294054"/>
                </a:solidFill>
                <a:latin typeface="Manrope"/>
              </a:rPr>
              <a:t>As a Trainee Casework Support Officer:</a:t>
            </a:r>
          </a:p>
          <a:p>
            <a:pPr marL="0" indent="0">
              <a:buNone/>
            </a:pPr>
            <a:r>
              <a:rPr lang="en-GB" sz="2400" b="1" dirty="0">
                <a:solidFill>
                  <a:srgbClr val="294054"/>
                </a:solidFill>
                <a:latin typeface="Manrope"/>
              </a:rPr>
              <a:t>Essential Criteria</a:t>
            </a:r>
          </a:p>
          <a:p>
            <a:pPr marL="357188" indent="-357188">
              <a:buClr>
                <a:srgbClr val="294054"/>
              </a:buClr>
              <a:buFont typeface="Wingdings" panose="05000000000000000000" pitchFamily="2" charset="2"/>
              <a:buChar char="q"/>
              <a:tabLst>
                <a:tab pos="357188" algn="l"/>
              </a:tabLst>
            </a:pPr>
            <a:r>
              <a:rPr lang="en-US" sz="1800" dirty="0">
                <a:effectLst/>
                <a:latin typeface="Manrope"/>
                <a:ea typeface="Times New Roman" panose="02020603050405020304" pitchFamily="18" charset="0"/>
                <a:cs typeface="Times New Roman" panose="02020603050405020304" pitchFamily="18" charset="0"/>
              </a:rPr>
              <a:t>Well </a:t>
            </a:r>
            <a:r>
              <a:rPr lang="en-US" sz="1800" dirty="0" err="1">
                <a:effectLst/>
                <a:latin typeface="Manrope"/>
                <a:ea typeface="Times New Roman" panose="02020603050405020304" pitchFamily="18" charset="0"/>
                <a:cs typeface="Times New Roman" panose="02020603050405020304" pitchFamily="18" charset="0"/>
              </a:rPr>
              <a:t>organised</a:t>
            </a:r>
            <a:r>
              <a:rPr lang="en-US" sz="1800" dirty="0">
                <a:effectLst/>
                <a:latin typeface="Manrope"/>
                <a:ea typeface="Times New Roman" panose="02020603050405020304" pitchFamily="18" charset="0"/>
                <a:cs typeface="Times New Roman" panose="02020603050405020304" pitchFamily="18" charset="0"/>
              </a:rPr>
              <a:t>, able to </a:t>
            </a:r>
            <a:r>
              <a:rPr lang="en-US" sz="1800" dirty="0" err="1">
                <a:effectLst/>
                <a:latin typeface="Manrope"/>
                <a:ea typeface="Times New Roman" panose="02020603050405020304" pitchFamily="18" charset="0"/>
                <a:cs typeface="Times New Roman" panose="02020603050405020304" pitchFamily="18" charset="0"/>
              </a:rPr>
              <a:t>prioritise</a:t>
            </a:r>
            <a:r>
              <a:rPr lang="en-US" sz="1800" dirty="0">
                <a:effectLst/>
                <a:latin typeface="Manrope"/>
                <a:ea typeface="Times New Roman" panose="02020603050405020304" pitchFamily="18" charset="0"/>
                <a:cs typeface="Times New Roman" panose="02020603050405020304" pitchFamily="18" charset="0"/>
              </a:rPr>
              <a:t> with a strong attention to detail – takes pride in their work.</a:t>
            </a:r>
            <a:endParaRPr lang="en-GB" sz="1800" dirty="0">
              <a:effectLst/>
              <a:latin typeface="Manrope"/>
              <a:ea typeface="Times New Roman" panose="02020603050405020304" pitchFamily="18" charset="0"/>
              <a:cs typeface="Times New Roman" panose="02020603050405020304" pitchFamily="18" charset="0"/>
            </a:endParaRPr>
          </a:p>
          <a:p>
            <a:pPr marL="357188" indent="-357188">
              <a:buClr>
                <a:srgbClr val="294054"/>
              </a:buClr>
              <a:buFont typeface="Wingdings" panose="05000000000000000000" pitchFamily="2" charset="2"/>
              <a:buChar char="q"/>
              <a:tabLst>
                <a:tab pos="357188" algn="l"/>
              </a:tabLst>
            </a:pPr>
            <a:r>
              <a:rPr lang="en-GB" sz="1800" dirty="0">
                <a:effectLst/>
                <a:latin typeface="Manrope"/>
                <a:ea typeface="Calibri" panose="020F0502020204030204" pitchFamily="34" charset="0"/>
              </a:rPr>
              <a:t>Ability to follow instructions and guidance with the willingness and enthusiasm to learn new skills and also learn from feedback</a:t>
            </a:r>
          </a:p>
          <a:p>
            <a:pPr marL="357188" indent="-357188">
              <a:buClr>
                <a:srgbClr val="294054"/>
              </a:buClr>
              <a:buFont typeface="Wingdings" panose="05000000000000000000" pitchFamily="2" charset="2"/>
              <a:buChar char="q"/>
              <a:tabLst>
                <a:tab pos="357188" algn="l"/>
              </a:tabLst>
            </a:pPr>
            <a:r>
              <a:rPr lang="en-GB" sz="1800" dirty="0">
                <a:effectLst/>
                <a:latin typeface="Manrope"/>
                <a:ea typeface="Calibri" panose="020F0502020204030204" pitchFamily="34" charset="0"/>
                <a:cs typeface="Times New Roman" panose="02020603050405020304" pitchFamily="18" charset="0"/>
              </a:rPr>
              <a:t>Good communication and interpersonal skills.</a:t>
            </a:r>
          </a:p>
          <a:p>
            <a:pPr marL="357188" indent="-357188">
              <a:buClr>
                <a:srgbClr val="294054"/>
              </a:buClr>
              <a:buFont typeface="Wingdings" panose="05000000000000000000" pitchFamily="2" charset="2"/>
              <a:buChar char="q"/>
              <a:tabLst>
                <a:tab pos="357188" algn="l"/>
              </a:tabLst>
            </a:pPr>
            <a:r>
              <a:rPr lang="en-GB" sz="1800" dirty="0">
                <a:effectLst/>
                <a:latin typeface="Manrope"/>
                <a:ea typeface="Calibri" panose="020F0502020204030204" pitchFamily="34" charset="0"/>
                <a:cs typeface="Times New Roman" panose="02020603050405020304" pitchFamily="18" charset="0"/>
              </a:rPr>
              <a:t>Ability to work independently with appropriate support.</a:t>
            </a:r>
          </a:p>
          <a:p>
            <a:pPr marL="357188" indent="-357188">
              <a:buClr>
                <a:srgbClr val="294054"/>
              </a:buClr>
              <a:buFont typeface="Wingdings" panose="05000000000000000000" pitchFamily="2" charset="2"/>
              <a:buChar char="q"/>
              <a:tabLst>
                <a:tab pos="357188" algn="l"/>
              </a:tabLst>
            </a:pPr>
            <a:r>
              <a:rPr lang="en-US" sz="1800" dirty="0">
                <a:effectLst/>
                <a:latin typeface="Manrope"/>
                <a:ea typeface="Times New Roman" panose="02020603050405020304" pitchFamily="18" charset="0"/>
                <a:cs typeface="Times New Roman" panose="02020603050405020304" pitchFamily="18" charset="0"/>
              </a:rPr>
              <a:t>Resilient – able to maintain performance during busy </a:t>
            </a:r>
            <a:r>
              <a:rPr lang="en-US" sz="1800" dirty="0">
                <a:solidFill>
                  <a:schemeClr val="tx1"/>
                </a:solidFill>
                <a:effectLst/>
                <a:latin typeface="Manrope"/>
                <a:ea typeface="Times New Roman" panose="02020603050405020304" pitchFamily="18" charset="0"/>
                <a:cs typeface="Times New Roman" panose="02020603050405020304" pitchFamily="18" charset="0"/>
              </a:rPr>
              <a:t>times. </a:t>
            </a:r>
          </a:p>
          <a:p>
            <a:pPr marL="357188" indent="-357188">
              <a:buClr>
                <a:srgbClr val="294054"/>
              </a:buClr>
              <a:buFont typeface="Wingdings" panose="05000000000000000000" pitchFamily="2" charset="2"/>
              <a:buChar char="q"/>
              <a:tabLst>
                <a:tab pos="357188" algn="l"/>
              </a:tabLst>
            </a:pPr>
            <a:r>
              <a:rPr lang="en-GB" sz="1800" dirty="0">
                <a:effectLst/>
                <a:latin typeface="Manrope"/>
                <a:ea typeface="Calibri" panose="020F0502020204030204" pitchFamily="34" charset="0"/>
              </a:rPr>
              <a:t>Ability to manage time effectively and meet deadlines.</a:t>
            </a:r>
            <a:endParaRPr lang="en-GB" sz="1800" dirty="0">
              <a:effectLst/>
              <a:latin typeface="Manrope"/>
              <a:ea typeface="Times New Roman" panose="02020603050405020304" pitchFamily="18" charset="0"/>
              <a:cs typeface="Times New Roman" panose="02020603050405020304" pitchFamily="18" charset="0"/>
            </a:endParaRPr>
          </a:p>
          <a:p>
            <a:pPr marL="357188" indent="-357188">
              <a:buClr>
                <a:srgbClr val="294054"/>
              </a:buClr>
              <a:buFont typeface="Wingdings" panose="05000000000000000000" pitchFamily="2" charset="2"/>
              <a:buChar char="q"/>
              <a:tabLst>
                <a:tab pos="357188" algn="l"/>
              </a:tabLs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57188" indent="-357188">
              <a:buClr>
                <a:srgbClr val="294054"/>
              </a:buClr>
              <a:buFont typeface="Wingdings" panose="05000000000000000000" pitchFamily="2" charset="2"/>
              <a:buChar char="q"/>
              <a:tabLst>
                <a:tab pos="357188" algn="l"/>
              </a:tabLst>
            </a:pPr>
            <a:endParaRPr lang="en-GB" sz="1800" i="0" u="none" strike="noStrike" baseline="0" dirty="0">
              <a:solidFill>
                <a:srgbClr val="404040"/>
              </a:solidFill>
              <a:latin typeface="Manrope" pitchFamily="2" charset="0"/>
            </a:endParaRPr>
          </a:p>
        </p:txBody>
      </p:sp>
    </p:spTree>
    <p:extLst>
      <p:ext uri="{BB962C8B-B14F-4D97-AF65-F5344CB8AC3E}">
        <p14:creationId xmlns:p14="http://schemas.microsoft.com/office/powerpoint/2010/main" val="2221987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1F07A-9B2B-4F79-FF66-AD20FCD328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1CCA94-3158-E507-F947-4B5221F5ACB5}"/>
              </a:ext>
            </a:extLst>
          </p:cNvPr>
          <p:cNvSpPr>
            <a:spLocks noGrp="1"/>
          </p:cNvSpPr>
          <p:nvPr>
            <p:ph type="title"/>
          </p:nvPr>
        </p:nvSpPr>
        <p:spPr>
          <a:xfrm>
            <a:off x="1010756" y="384926"/>
            <a:ext cx="10058400" cy="1008797"/>
          </a:xfrm>
        </p:spPr>
        <p:txBody>
          <a:bodyPr/>
          <a:lstStyle/>
          <a:p>
            <a:r>
              <a:rPr lang="en-GB" b="1" dirty="0">
                <a:solidFill>
                  <a:schemeClr val="tx1"/>
                </a:solidFill>
                <a:latin typeface="Manrope" pitchFamily="2" charset="0"/>
              </a:rPr>
              <a:t>Requirements Person Specification</a:t>
            </a:r>
          </a:p>
        </p:txBody>
      </p:sp>
      <p:sp>
        <p:nvSpPr>
          <p:cNvPr id="3" name="Content Placeholder 2">
            <a:extLst>
              <a:ext uri="{FF2B5EF4-FFF2-40B4-BE49-F238E27FC236}">
                <a16:creationId xmlns:a16="http://schemas.microsoft.com/office/drawing/2014/main" id="{AE2DF9E7-01EB-E2B6-6C76-D46BC20B9346}"/>
              </a:ext>
            </a:extLst>
          </p:cNvPr>
          <p:cNvSpPr>
            <a:spLocks noGrp="1"/>
          </p:cNvSpPr>
          <p:nvPr>
            <p:ph idx="1"/>
          </p:nvPr>
        </p:nvSpPr>
        <p:spPr>
          <a:xfrm>
            <a:off x="1122844" y="1226574"/>
            <a:ext cx="10058400" cy="4573694"/>
          </a:xfrm>
        </p:spPr>
        <p:txBody>
          <a:bodyPr>
            <a:normAutofit/>
          </a:bodyPr>
          <a:lstStyle/>
          <a:p>
            <a:pPr marL="0" indent="0">
              <a:buNone/>
            </a:pPr>
            <a:r>
              <a:rPr lang="en-GB" sz="3400" b="1" dirty="0">
                <a:solidFill>
                  <a:srgbClr val="294054"/>
                </a:solidFill>
                <a:latin typeface="Manrope" pitchFamily="2" charset="0"/>
              </a:rPr>
              <a:t>As a Trainee Casework Support Officer:</a:t>
            </a:r>
          </a:p>
          <a:p>
            <a:pPr marL="0" indent="0">
              <a:buNone/>
            </a:pPr>
            <a:r>
              <a:rPr lang="en-GB" sz="2400" b="1" dirty="0">
                <a:solidFill>
                  <a:srgbClr val="294054"/>
                </a:solidFill>
                <a:latin typeface="Manrope" pitchFamily="2" charset="0"/>
              </a:rPr>
              <a:t>Desirable Criteria</a:t>
            </a:r>
          </a:p>
          <a:p>
            <a:pPr marL="447675" indent="-447675">
              <a:buClr>
                <a:srgbClr val="294054"/>
              </a:buClr>
              <a:buFont typeface="Wingdings" panose="05000000000000000000" pitchFamily="2" charset="2"/>
              <a:buChar char="q"/>
              <a:tabLst>
                <a:tab pos="538163" algn="l"/>
              </a:tabLst>
            </a:pPr>
            <a:r>
              <a:rPr lang="cy-GB" sz="1800" dirty="0">
                <a:effectLst/>
                <a:latin typeface="Arial" panose="020B0604020202020204" pitchFamily="34" charset="0"/>
                <a:ea typeface="Times New Roman" panose="02020603050405020304" pitchFamily="18" charset="0"/>
              </a:rPr>
              <a:t>Basic knowledge and understanding of the Ombudsman’s jurisdiction</a:t>
            </a:r>
          </a:p>
          <a:p>
            <a:pPr marL="447675" indent="-447675">
              <a:buClr>
                <a:srgbClr val="294054"/>
              </a:buClr>
              <a:buFont typeface="Wingdings" panose="05000000000000000000" pitchFamily="2" charset="2"/>
              <a:buChar char="q"/>
              <a:tabLst>
                <a:tab pos="538163" algn="l"/>
              </a:tabLs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The ability to work through the medium of Welsh, (oral and/or written).</a:t>
            </a:r>
            <a:endParaRPr lang="en-GB" sz="1800" dirty="0">
              <a:effectLst/>
              <a:latin typeface="Gotham Light"/>
              <a:ea typeface="Times New Roman" panose="02020603050405020304" pitchFamily="18" charset="0"/>
              <a:cs typeface="Times New Roman" panose="02020603050405020304" pitchFamily="18" charset="0"/>
            </a:endParaRPr>
          </a:p>
          <a:p>
            <a:pPr marL="447675" indent="-447675">
              <a:buClr>
                <a:srgbClr val="294054"/>
              </a:buClr>
              <a:buFont typeface="Wingdings" panose="05000000000000000000" pitchFamily="2" charset="2"/>
              <a:buChar char="q"/>
              <a:tabLst>
                <a:tab pos="538163"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Experience of teamwork from school, sports, clubs, or volunteering.</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47675" indent="-447675">
              <a:buClr>
                <a:srgbClr val="294054"/>
              </a:buClr>
              <a:buFont typeface="Wingdings" panose="05000000000000000000" pitchFamily="2" charset="2"/>
              <a:buChar char="q"/>
              <a:tabLst>
                <a:tab pos="538163"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Takes responsibility for own learning and development.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47675" indent="-447675">
              <a:buClr>
                <a:srgbClr val="294054"/>
              </a:buClr>
              <a:buFont typeface="Wingdings" panose="05000000000000000000" pitchFamily="2" charset="2"/>
              <a:buChar char="q"/>
              <a:tabLst>
                <a:tab pos="538163"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Awareness of the importance of confidentiality and </a:t>
            </a:r>
            <a:r>
              <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working discretely in a professional environment.</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447675" indent="-447675">
              <a:buClr>
                <a:srgbClr val="294054"/>
              </a:buClr>
              <a:buFont typeface="Wingdings" panose="05000000000000000000" pitchFamily="2" charset="2"/>
              <a:buChar char="q"/>
              <a:tabLst>
                <a:tab pos="538163" algn="l"/>
              </a:tabLst>
            </a:pPr>
            <a:r>
              <a:rPr lang="en-US" sz="18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Wor</a:t>
            </a:r>
            <a:r>
              <a:rPr lang="en-US" sz="1800" dirty="0">
                <a:solidFill>
                  <a:schemeClr val="tx1"/>
                </a:solidFill>
                <a:latin typeface="Arial" panose="020B0604020202020204" pitchFamily="34" charset="0"/>
                <a:ea typeface="Times New Roman" panose="02020603050405020304" pitchFamily="18" charset="0"/>
                <a:cs typeface="Times New Roman" panose="02020603050405020304" pitchFamily="18" charset="0"/>
              </a:rPr>
              <a:t>k e</a:t>
            </a:r>
            <a:r>
              <a:rPr lang="en-US" sz="18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xperience </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of taking minutes at meetings.</a:t>
            </a:r>
            <a:endParaRPr lang="en-GB" sz="1800" dirty="0">
              <a:effectLst/>
              <a:latin typeface="Gotham Light"/>
              <a:ea typeface="Times New Roman" panose="02020603050405020304" pitchFamily="18" charset="0"/>
              <a:cs typeface="Times New Roman" panose="02020603050405020304" pitchFamily="18" charset="0"/>
            </a:endParaRPr>
          </a:p>
          <a:p>
            <a:pPr marL="447675" indent="-447675">
              <a:buClr>
                <a:srgbClr val="294054"/>
              </a:buClr>
              <a:buFont typeface="Wingdings" panose="05000000000000000000" pitchFamily="2" charset="2"/>
              <a:buChar char="q"/>
              <a:tabLst>
                <a:tab pos="538163"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Basic problem-solving skills.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47675" indent="-447675">
              <a:buClr>
                <a:srgbClr val="294054"/>
              </a:buClr>
              <a:buFont typeface="Wingdings" panose="05000000000000000000" pitchFamily="2" charset="2"/>
              <a:buChar char="q"/>
              <a:tabLst>
                <a:tab pos="538163" algn="l"/>
              </a:tabLst>
            </a:pPr>
            <a:endParaRPr lang="en-GB" i="0" u="none" strike="noStrike" baseline="0" dirty="0">
              <a:solidFill>
                <a:srgbClr val="404040"/>
              </a:solidFill>
              <a:latin typeface="Manrope" pitchFamily="2" charset="0"/>
            </a:endParaRPr>
          </a:p>
          <a:p>
            <a:pPr marL="0" indent="0">
              <a:buClr>
                <a:srgbClr val="294054"/>
              </a:buClr>
              <a:buNone/>
              <a:tabLst>
                <a:tab pos="357188" algn="l"/>
              </a:tabLst>
            </a:pPr>
            <a:endParaRPr lang="en-GB" sz="1800" i="0" u="none" strike="noStrike" baseline="0" dirty="0">
              <a:solidFill>
                <a:srgbClr val="404040"/>
              </a:solidFill>
              <a:latin typeface="Manrope" pitchFamily="2" charset="0"/>
            </a:endParaRPr>
          </a:p>
          <a:p>
            <a:pPr marL="0" indent="0">
              <a:buClr>
                <a:srgbClr val="294054"/>
              </a:buClr>
              <a:buNone/>
              <a:tabLst>
                <a:tab pos="357188" algn="l"/>
              </a:tabLst>
            </a:pPr>
            <a:endParaRPr lang="en-GB" sz="1800" i="0" u="none" strike="noStrike" baseline="0" dirty="0">
              <a:solidFill>
                <a:srgbClr val="404040"/>
              </a:solidFill>
              <a:latin typeface="Manrope" pitchFamily="2" charset="0"/>
            </a:endParaRPr>
          </a:p>
        </p:txBody>
      </p:sp>
    </p:spTree>
    <p:extLst>
      <p:ext uri="{BB962C8B-B14F-4D97-AF65-F5344CB8AC3E}">
        <p14:creationId xmlns:p14="http://schemas.microsoft.com/office/powerpoint/2010/main" val="2659233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EFD95-D0C6-41BB-BB75-411B66735285}"/>
              </a:ext>
            </a:extLst>
          </p:cNvPr>
          <p:cNvSpPr>
            <a:spLocks noGrp="1"/>
          </p:cNvSpPr>
          <p:nvPr>
            <p:ph type="title"/>
          </p:nvPr>
        </p:nvSpPr>
        <p:spPr>
          <a:xfrm>
            <a:off x="1097280" y="286603"/>
            <a:ext cx="10058400" cy="907197"/>
          </a:xfrm>
        </p:spPr>
        <p:txBody>
          <a:bodyPr/>
          <a:lstStyle/>
          <a:p>
            <a:r>
              <a:rPr lang="en-GB" b="1" dirty="0">
                <a:solidFill>
                  <a:srgbClr val="294054"/>
                </a:solidFill>
                <a:latin typeface="Manrope" pitchFamily="2" charset="0"/>
              </a:rPr>
              <a:t>Contents</a:t>
            </a:r>
            <a:endParaRPr lang="en-GB" dirty="0">
              <a:solidFill>
                <a:srgbClr val="294054"/>
              </a:solidFill>
              <a:latin typeface="Manrope" pitchFamily="2" charset="0"/>
            </a:endParaRPr>
          </a:p>
        </p:txBody>
      </p:sp>
      <p:sp>
        <p:nvSpPr>
          <p:cNvPr id="4" name="Content Placeholder 3">
            <a:extLst>
              <a:ext uri="{FF2B5EF4-FFF2-40B4-BE49-F238E27FC236}">
                <a16:creationId xmlns:a16="http://schemas.microsoft.com/office/drawing/2014/main" id="{EC4DF406-A8B9-4E31-BB0D-757C83D3ACD3}"/>
              </a:ext>
            </a:extLst>
          </p:cNvPr>
          <p:cNvSpPr>
            <a:spLocks noGrp="1"/>
          </p:cNvSpPr>
          <p:nvPr>
            <p:ph sz="half" idx="2"/>
          </p:nvPr>
        </p:nvSpPr>
        <p:spPr>
          <a:xfrm>
            <a:off x="1097280" y="1854200"/>
            <a:ext cx="4937760" cy="4014895"/>
          </a:xfrm>
        </p:spPr>
        <p:txBody>
          <a:bodyPr/>
          <a:lstStyle/>
          <a:p>
            <a:r>
              <a:rPr lang="en-GB" dirty="0">
                <a:solidFill>
                  <a:srgbClr val="3869FF"/>
                </a:solidFill>
                <a:latin typeface="Manrope" pitchFamily="2" charset="0"/>
              </a:rPr>
              <a:t>Introduction</a:t>
            </a:r>
          </a:p>
          <a:p>
            <a:r>
              <a:rPr lang="en-GB" b="1" dirty="0">
                <a:solidFill>
                  <a:srgbClr val="3869FF"/>
                </a:solidFill>
                <a:latin typeface="Manrope" pitchFamily="2" charset="0"/>
              </a:rPr>
              <a:t>About the Ombudsman</a:t>
            </a:r>
          </a:p>
          <a:p>
            <a:r>
              <a:rPr lang="en-GB" dirty="0">
                <a:solidFill>
                  <a:srgbClr val="3869FF"/>
                </a:solidFill>
                <a:latin typeface="Manrope" pitchFamily="2" charset="0"/>
              </a:rPr>
              <a:t>PSOW Values</a:t>
            </a:r>
          </a:p>
          <a:p>
            <a:r>
              <a:rPr lang="en-GB" b="1" dirty="0">
                <a:solidFill>
                  <a:srgbClr val="3869FF"/>
                </a:solidFill>
                <a:latin typeface="Manrope" pitchFamily="2" charset="0"/>
              </a:rPr>
              <a:t>About the role</a:t>
            </a:r>
          </a:p>
          <a:p>
            <a:r>
              <a:rPr lang="en-GB" dirty="0">
                <a:solidFill>
                  <a:srgbClr val="3869FF"/>
                </a:solidFill>
                <a:latin typeface="Manrope" pitchFamily="2" charset="0"/>
              </a:rPr>
              <a:t>Job Description Purpose </a:t>
            </a:r>
          </a:p>
          <a:p>
            <a:r>
              <a:rPr lang="en-GB" dirty="0">
                <a:solidFill>
                  <a:srgbClr val="3869FF"/>
                </a:solidFill>
                <a:latin typeface="Manrope" pitchFamily="2" charset="0"/>
              </a:rPr>
              <a:t>of the role</a:t>
            </a:r>
          </a:p>
          <a:p>
            <a:r>
              <a:rPr lang="en-GB" dirty="0">
                <a:solidFill>
                  <a:srgbClr val="3869FF"/>
                </a:solidFill>
                <a:latin typeface="Manrope" pitchFamily="2" charset="0"/>
              </a:rPr>
              <a:t>Responsibilities</a:t>
            </a:r>
          </a:p>
          <a:p>
            <a:r>
              <a:rPr lang="en-GB" dirty="0">
                <a:solidFill>
                  <a:srgbClr val="3869FF"/>
                </a:solidFill>
                <a:latin typeface="Manrope" pitchFamily="2" charset="0"/>
              </a:rPr>
              <a:t>Requirements</a:t>
            </a:r>
          </a:p>
          <a:p>
            <a:endParaRPr lang="en-GB" dirty="0">
              <a:solidFill>
                <a:srgbClr val="26BE7C"/>
              </a:solidFill>
            </a:endParaRPr>
          </a:p>
        </p:txBody>
      </p:sp>
      <p:sp>
        <p:nvSpPr>
          <p:cNvPr id="6" name="Content Placeholder 5">
            <a:extLst>
              <a:ext uri="{FF2B5EF4-FFF2-40B4-BE49-F238E27FC236}">
                <a16:creationId xmlns:a16="http://schemas.microsoft.com/office/drawing/2014/main" id="{16015A06-DB2E-4F7E-AF6D-4EFD1A029751}"/>
              </a:ext>
            </a:extLst>
          </p:cNvPr>
          <p:cNvSpPr>
            <a:spLocks noGrp="1"/>
          </p:cNvSpPr>
          <p:nvPr>
            <p:ph sz="quarter" idx="4"/>
          </p:nvPr>
        </p:nvSpPr>
        <p:spPr>
          <a:xfrm>
            <a:off x="6217920" y="1854199"/>
            <a:ext cx="4937760" cy="4014895"/>
          </a:xfrm>
        </p:spPr>
        <p:txBody>
          <a:bodyPr/>
          <a:lstStyle/>
          <a:p>
            <a:r>
              <a:rPr lang="en-GB" b="1" dirty="0">
                <a:solidFill>
                  <a:srgbClr val="3869FF"/>
                </a:solidFill>
                <a:latin typeface="Manrope" pitchFamily="2" charset="0"/>
              </a:rPr>
              <a:t>How to Apply</a:t>
            </a:r>
          </a:p>
          <a:p>
            <a:r>
              <a:rPr lang="en-GB" dirty="0">
                <a:solidFill>
                  <a:srgbClr val="3869FF"/>
                </a:solidFill>
                <a:latin typeface="Manrope" pitchFamily="2" charset="0"/>
              </a:rPr>
              <a:t>Applying for the role</a:t>
            </a:r>
          </a:p>
          <a:p>
            <a:r>
              <a:rPr lang="en-GB" dirty="0">
                <a:solidFill>
                  <a:srgbClr val="3869FF"/>
                </a:solidFill>
                <a:latin typeface="Manrope" pitchFamily="2" charset="0"/>
              </a:rPr>
              <a:t>Guidance on how to apply</a:t>
            </a:r>
          </a:p>
          <a:p>
            <a:r>
              <a:rPr lang="en-GB" b="1" dirty="0">
                <a:solidFill>
                  <a:srgbClr val="3869FF"/>
                </a:solidFill>
                <a:latin typeface="Manrope" pitchFamily="2" charset="0"/>
              </a:rPr>
              <a:t>Recruitment &amp; Selection Process</a:t>
            </a:r>
          </a:p>
          <a:p>
            <a:r>
              <a:rPr lang="en-GB" b="1" dirty="0">
                <a:solidFill>
                  <a:srgbClr val="3869FF"/>
                </a:solidFill>
                <a:latin typeface="Manrope" pitchFamily="2" charset="0"/>
              </a:rPr>
              <a:t>Data Protection</a:t>
            </a:r>
          </a:p>
          <a:p>
            <a:r>
              <a:rPr lang="en-GB" dirty="0">
                <a:solidFill>
                  <a:srgbClr val="3869FF"/>
                </a:solidFill>
                <a:latin typeface="Manrope" pitchFamily="2" charset="0"/>
              </a:rPr>
              <a:t>Privacy Notice</a:t>
            </a:r>
          </a:p>
        </p:txBody>
      </p:sp>
      <p:sp>
        <p:nvSpPr>
          <p:cNvPr id="3" name="Rectangle 2">
            <a:hlinkClick r:id="rId2" action="ppaction://hlinksldjump"/>
            <a:extLst>
              <a:ext uri="{FF2B5EF4-FFF2-40B4-BE49-F238E27FC236}">
                <a16:creationId xmlns:a16="http://schemas.microsoft.com/office/drawing/2014/main" id="{CFE2693B-60BD-44B5-ADE8-4E7E8204FE4B}"/>
              </a:ext>
            </a:extLst>
          </p:cNvPr>
          <p:cNvSpPr/>
          <p:nvPr/>
        </p:nvSpPr>
        <p:spPr>
          <a:xfrm>
            <a:off x="1097280" y="2330245"/>
            <a:ext cx="2634062" cy="2654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hlinkClick r:id="rId3" action="ppaction://hlinksldjump"/>
            <a:extLst>
              <a:ext uri="{FF2B5EF4-FFF2-40B4-BE49-F238E27FC236}">
                <a16:creationId xmlns:a16="http://schemas.microsoft.com/office/drawing/2014/main" id="{B4170934-B2B9-487F-B02D-41E4D5FE29E9}"/>
              </a:ext>
            </a:extLst>
          </p:cNvPr>
          <p:cNvSpPr/>
          <p:nvPr/>
        </p:nvSpPr>
        <p:spPr>
          <a:xfrm>
            <a:off x="1097280" y="3244645"/>
            <a:ext cx="1690165" cy="2654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hlinkClick r:id="rId4" action="ppaction://hlinksldjump"/>
            <a:extLst>
              <a:ext uri="{FF2B5EF4-FFF2-40B4-BE49-F238E27FC236}">
                <a16:creationId xmlns:a16="http://schemas.microsoft.com/office/drawing/2014/main" id="{5121E4BD-021D-4A58-9779-DC2595A1797F}"/>
              </a:ext>
            </a:extLst>
          </p:cNvPr>
          <p:cNvSpPr/>
          <p:nvPr/>
        </p:nvSpPr>
        <p:spPr>
          <a:xfrm>
            <a:off x="6217920" y="1854199"/>
            <a:ext cx="1583977" cy="3433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8" name="Rectangle 7">
            <a:hlinkClick r:id="rId5" action="ppaction://hlinksldjump"/>
            <a:extLst>
              <a:ext uri="{FF2B5EF4-FFF2-40B4-BE49-F238E27FC236}">
                <a16:creationId xmlns:a16="http://schemas.microsoft.com/office/drawing/2014/main" id="{71E02BD3-70B3-465D-84BD-A3638784935E}"/>
              </a:ext>
            </a:extLst>
          </p:cNvPr>
          <p:cNvSpPr/>
          <p:nvPr/>
        </p:nvSpPr>
        <p:spPr>
          <a:xfrm>
            <a:off x="6306820" y="3689990"/>
            <a:ext cx="3459480" cy="3433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hlinkClick r:id="rId6" action="ppaction://hlinksldjump"/>
            <a:extLst>
              <a:ext uri="{FF2B5EF4-FFF2-40B4-BE49-F238E27FC236}">
                <a16:creationId xmlns:a16="http://schemas.microsoft.com/office/drawing/2014/main" id="{51941A28-1EBE-46B2-A4A4-7798E758D2E0}"/>
              </a:ext>
            </a:extLst>
          </p:cNvPr>
          <p:cNvSpPr/>
          <p:nvPr/>
        </p:nvSpPr>
        <p:spPr>
          <a:xfrm>
            <a:off x="6260854" y="4133645"/>
            <a:ext cx="1775706" cy="3433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27729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ACC9C-3915-0AC6-9F18-3B77916113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80EB78-AFE8-75EE-534A-AEC885D3AB5C}"/>
              </a:ext>
            </a:extLst>
          </p:cNvPr>
          <p:cNvSpPr>
            <a:spLocks noGrp="1"/>
          </p:cNvSpPr>
          <p:nvPr>
            <p:ph type="title"/>
          </p:nvPr>
        </p:nvSpPr>
        <p:spPr>
          <a:xfrm>
            <a:off x="1097280" y="286603"/>
            <a:ext cx="10058400" cy="1008797"/>
          </a:xfrm>
        </p:spPr>
        <p:txBody>
          <a:bodyPr/>
          <a:lstStyle/>
          <a:p>
            <a:r>
              <a:rPr lang="en-GB" b="1" dirty="0">
                <a:solidFill>
                  <a:schemeClr val="tx1"/>
                </a:solidFill>
                <a:latin typeface="Manrope" pitchFamily="2" charset="0"/>
              </a:rPr>
              <a:t>Requirements Person Specification</a:t>
            </a:r>
          </a:p>
        </p:txBody>
      </p:sp>
      <p:sp>
        <p:nvSpPr>
          <p:cNvPr id="3" name="Content Placeholder 2">
            <a:extLst>
              <a:ext uri="{FF2B5EF4-FFF2-40B4-BE49-F238E27FC236}">
                <a16:creationId xmlns:a16="http://schemas.microsoft.com/office/drawing/2014/main" id="{48F7C061-E8EA-8DC9-F2ED-5E230D25D7D9}"/>
              </a:ext>
            </a:extLst>
          </p:cNvPr>
          <p:cNvSpPr>
            <a:spLocks noGrp="1"/>
          </p:cNvSpPr>
          <p:nvPr>
            <p:ph idx="1"/>
          </p:nvPr>
        </p:nvSpPr>
        <p:spPr>
          <a:xfrm>
            <a:off x="1215267" y="1302774"/>
            <a:ext cx="10058400" cy="4573694"/>
          </a:xfrm>
        </p:spPr>
        <p:txBody>
          <a:bodyPr>
            <a:normAutofit/>
          </a:bodyPr>
          <a:lstStyle/>
          <a:p>
            <a:pPr marL="0" indent="0">
              <a:buNone/>
            </a:pPr>
            <a:r>
              <a:rPr lang="en-GB" sz="3400" b="1" dirty="0">
                <a:solidFill>
                  <a:srgbClr val="FF0000"/>
                </a:solidFill>
                <a:latin typeface="Manrope" pitchFamily="2" charset="0"/>
              </a:rPr>
              <a:t>SPECIAL CONDITIONS </a:t>
            </a:r>
          </a:p>
          <a:p>
            <a:pPr marL="0" indent="0">
              <a:buClr>
                <a:srgbClr val="294054"/>
              </a:buClr>
              <a:buNone/>
              <a:tabLst>
                <a:tab pos="357188" algn="l"/>
              </a:tabLst>
            </a:pPr>
            <a:r>
              <a:rPr lang="en-GB" sz="2400" b="1" i="0" u="none" strike="noStrike" baseline="0" dirty="0">
                <a:solidFill>
                  <a:srgbClr val="294054"/>
                </a:solidFill>
                <a:latin typeface="Manrope" pitchFamily="2" charset="0"/>
              </a:rPr>
              <a:t>1 It is vital that thos</a:t>
            </a:r>
            <a:r>
              <a:rPr lang="en-GB" sz="2400" b="1" dirty="0">
                <a:solidFill>
                  <a:srgbClr val="294054"/>
                </a:solidFill>
                <a:latin typeface="Manrope" pitchFamily="2" charset="0"/>
              </a:rPr>
              <a:t>e working for the Ombudsman are impartial and that they are seen to be impartial.  Staff working for the Ombudsman are therefore not permitted to take part in political activity and are required to avoid public political comment, for example on social media.  If you are successful we will require you to sign an undertaking confirming that you agree to abide by our social media policy and review your social media footprint across all platforms you use.  </a:t>
            </a:r>
          </a:p>
          <a:p>
            <a:pPr marL="0" indent="0">
              <a:buClr>
                <a:srgbClr val="294054"/>
              </a:buClr>
              <a:buNone/>
              <a:tabLst>
                <a:tab pos="357188" algn="l"/>
              </a:tabLst>
            </a:pPr>
            <a:r>
              <a:rPr lang="en-GB" sz="2400" b="1" dirty="0">
                <a:solidFill>
                  <a:srgbClr val="294054"/>
                </a:solidFill>
                <a:latin typeface="Manrope" pitchFamily="2" charset="0"/>
              </a:rPr>
              <a:t>2  We operate a no smoking policy</a:t>
            </a:r>
            <a:endParaRPr lang="en-GB" sz="2400" b="1" dirty="0">
              <a:solidFill>
                <a:srgbClr val="404040"/>
              </a:solidFill>
              <a:latin typeface="Manrope" pitchFamily="2" charset="0"/>
            </a:endParaRPr>
          </a:p>
          <a:p>
            <a:pPr marL="0" indent="0">
              <a:buClr>
                <a:srgbClr val="294054"/>
              </a:buClr>
              <a:buNone/>
              <a:tabLst>
                <a:tab pos="357188" algn="l"/>
              </a:tabLst>
            </a:pPr>
            <a:endParaRPr lang="en-GB" sz="3400" b="1" dirty="0">
              <a:solidFill>
                <a:srgbClr val="294054"/>
              </a:solidFill>
              <a:latin typeface="Manrope" pitchFamily="2" charset="0"/>
            </a:endParaRPr>
          </a:p>
        </p:txBody>
      </p:sp>
    </p:spTree>
    <p:extLst>
      <p:ext uri="{BB962C8B-B14F-4D97-AF65-F5344CB8AC3E}">
        <p14:creationId xmlns:p14="http://schemas.microsoft.com/office/powerpoint/2010/main" val="39195673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87A8D-F2C1-4F8B-B8BF-62E6DA73B1EA}"/>
              </a:ext>
            </a:extLst>
          </p:cNvPr>
          <p:cNvSpPr>
            <a:spLocks noGrp="1"/>
          </p:cNvSpPr>
          <p:nvPr>
            <p:ph type="title"/>
          </p:nvPr>
        </p:nvSpPr>
        <p:spPr/>
        <p:txBody>
          <a:bodyPr>
            <a:normAutofit/>
          </a:bodyPr>
          <a:lstStyle/>
          <a:p>
            <a:r>
              <a:rPr lang="en-GB" sz="7200" b="1" dirty="0">
                <a:solidFill>
                  <a:srgbClr val="294054"/>
                </a:solidFill>
                <a:latin typeface="Manrope" pitchFamily="2" charset="0"/>
              </a:rPr>
              <a:t>How to Apply</a:t>
            </a:r>
          </a:p>
        </p:txBody>
      </p:sp>
    </p:spTree>
    <p:extLst>
      <p:ext uri="{BB962C8B-B14F-4D97-AF65-F5344CB8AC3E}">
        <p14:creationId xmlns:p14="http://schemas.microsoft.com/office/powerpoint/2010/main" val="7804432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noAutofit/>
          </a:bodyPr>
          <a:lstStyle/>
          <a:p>
            <a:r>
              <a:rPr lang="en-GB" sz="4000" b="1" dirty="0">
                <a:solidFill>
                  <a:srgbClr val="294054"/>
                </a:solidFill>
                <a:latin typeface="Manrope" pitchFamily="2" charset="0"/>
              </a:rPr>
              <a:t>Applying for the role </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3"/>
            <a:ext cx="9727474" cy="4451827"/>
          </a:xfrm>
        </p:spPr>
        <p:txBody>
          <a:bodyPr>
            <a:normAutofit/>
          </a:bodyPr>
          <a:lstStyle/>
          <a:p>
            <a:pPr marL="0" indent="0">
              <a:buNone/>
            </a:pPr>
            <a:r>
              <a:rPr lang="en-GB" sz="1500" dirty="0">
                <a:solidFill>
                  <a:srgbClr val="294054"/>
                </a:solidFill>
                <a:latin typeface="Manrope" pitchFamily="2" charset="0"/>
              </a:rPr>
              <a:t>To apply, please complete and return the Application Form.  CV’s are not accepted.  You may apply in English or Welsh.  An application in Welsh will be treated no less favourably. Within the application form you are asked to:</a:t>
            </a:r>
          </a:p>
          <a:p>
            <a:pPr marL="360000" indent="-360000">
              <a:buClr>
                <a:srgbClr val="294054"/>
              </a:buClr>
              <a:buFont typeface="Wingdings" panose="05000000000000000000" pitchFamily="2" charset="2"/>
              <a:buChar char="q"/>
            </a:pPr>
            <a:r>
              <a:rPr lang="en-GB" sz="1500" dirty="0">
                <a:solidFill>
                  <a:srgbClr val="294054"/>
                </a:solidFill>
                <a:latin typeface="Manrope" pitchFamily="2" charset="0"/>
              </a:rPr>
              <a:t>Provide your personal details.  Please complete this section accurately [as the information you provide here helps us to comply with the Asylum and Immigration Act 1996].</a:t>
            </a:r>
          </a:p>
          <a:p>
            <a:pPr marL="360000" indent="-360000">
              <a:buClr>
                <a:srgbClr val="294054"/>
              </a:buClr>
              <a:buFont typeface="Wingdings" panose="05000000000000000000" pitchFamily="2" charset="2"/>
              <a:buChar char="q"/>
            </a:pPr>
            <a:r>
              <a:rPr lang="en-GB" sz="1500" dirty="0">
                <a:solidFill>
                  <a:srgbClr val="294054"/>
                </a:solidFill>
                <a:latin typeface="Manrope" pitchFamily="2" charset="0"/>
              </a:rPr>
              <a:t>Provide details of your employment history if you have any.  When completing this section, please make sure you include details of your current or most recent job, even if you feel that the job is not relevant to your current application.</a:t>
            </a:r>
          </a:p>
          <a:p>
            <a:pPr marL="360000" indent="-360000">
              <a:buClr>
                <a:srgbClr val="294054"/>
              </a:buClr>
              <a:buFont typeface="Wingdings" panose="05000000000000000000" pitchFamily="2" charset="2"/>
              <a:buChar char="q"/>
            </a:pPr>
            <a:r>
              <a:rPr lang="en-GB" sz="1500" dirty="0">
                <a:solidFill>
                  <a:srgbClr val="294054"/>
                </a:solidFill>
                <a:latin typeface="Manrope" pitchFamily="2" charset="0"/>
              </a:rPr>
              <a:t>Set out your skills, educational achievements and any experience (both voluntary or paid) that you believe will help you to contribute in this post to the Ombudsman’s objectives.  Please ensure you do not go over the specified word counts if and where they apply.</a:t>
            </a:r>
          </a:p>
          <a:p>
            <a:pPr marL="360000" indent="-360000">
              <a:buClr>
                <a:srgbClr val="294054"/>
              </a:buClr>
              <a:buFont typeface="Wingdings" panose="05000000000000000000" pitchFamily="2" charset="2"/>
              <a:buChar char="q"/>
            </a:pPr>
            <a:r>
              <a:rPr lang="en-GB" sz="1500" dirty="0">
                <a:solidFill>
                  <a:srgbClr val="294054"/>
                </a:solidFill>
                <a:latin typeface="Manrope" pitchFamily="2" charset="0"/>
              </a:rPr>
              <a:t>Provide details of qualifications gained through education and training alongside any professional memberships you may hold (if relevant).</a:t>
            </a:r>
          </a:p>
          <a:p>
            <a:pPr marL="360000" indent="-360000">
              <a:buClr>
                <a:srgbClr val="294054"/>
              </a:buClr>
              <a:buFont typeface="Wingdings" panose="05000000000000000000" pitchFamily="2" charset="2"/>
              <a:buChar char="q"/>
            </a:pPr>
            <a:r>
              <a:rPr lang="en-GB" sz="1500" dirty="0">
                <a:solidFill>
                  <a:srgbClr val="294054"/>
                </a:solidFill>
                <a:latin typeface="Manrope" pitchFamily="2" charset="0"/>
              </a:rPr>
              <a:t>Provide details of two people who may be approached to act as professional/personal referees.  If you have one, choose a referee from your work experience/course.  We will only apply for references once an offer is made.</a:t>
            </a:r>
          </a:p>
          <a:p>
            <a:pPr marL="360000" indent="-360000">
              <a:buClr>
                <a:srgbClr val="294054"/>
              </a:buClr>
              <a:buFont typeface="Wingdings" panose="05000000000000000000" pitchFamily="2" charset="2"/>
              <a:buChar char="q"/>
            </a:pPr>
            <a:r>
              <a:rPr lang="en-GB" sz="1500" dirty="0">
                <a:solidFill>
                  <a:srgbClr val="294054"/>
                </a:solidFill>
                <a:latin typeface="Manrope" pitchFamily="2" charset="0"/>
              </a:rPr>
              <a:t>Complete the Equality Monitoring Form.  This form will be handled separately and confidentially from your application form and will not be used to assess your suitability for employment.   This form is used for equality monitoring purposes only.</a:t>
            </a:r>
          </a:p>
        </p:txBody>
      </p:sp>
    </p:spTree>
    <p:extLst>
      <p:ext uri="{BB962C8B-B14F-4D97-AF65-F5344CB8AC3E}">
        <p14:creationId xmlns:p14="http://schemas.microsoft.com/office/powerpoint/2010/main" val="21638967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66800" y="1833033"/>
            <a:ext cx="10058400" cy="4451827"/>
          </a:xfrm>
        </p:spPr>
        <p:txBody>
          <a:bodyPr>
            <a:normAutofit/>
          </a:bodyPr>
          <a:lstStyle/>
          <a:p>
            <a:pPr marL="0" indent="0">
              <a:buNone/>
            </a:pPr>
            <a:r>
              <a:rPr lang="en-GB" sz="1600" dirty="0">
                <a:solidFill>
                  <a:srgbClr val="294054"/>
                </a:solidFill>
                <a:latin typeface="Manrope" pitchFamily="2" charset="0"/>
              </a:rPr>
              <a:t>We are unable to consider late or incomplete applications. Please ensure you provide sufficient examples against the criteria to evidence your competence e.g. saying you have experience in an area is insufficient, you need to include what you have actually done.   </a:t>
            </a:r>
            <a:endParaRPr lang="en-GB" sz="1600" b="1" dirty="0">
              <a:solidFill>
                <a:srgbClr val="3869FF"/>
              </a:solidFill>
              <a:latin typeface="Manrope" pitchFamily="2" charset="0"/>
            </a:endParaRPr>
          </a:p>
          <a:p>
            <a:pPr marL="0" indent="0">
              <a:buNone/>
            </a:pPr>
            <a:r>
              <a:rPr lang="en-GB" sz="1800" b="1" dirty="0">
                <a:solidFill>
                  <a:srgbClr val="294054"/>
                </a:solidFill>
                <a:latin typeface="Manrope" pitchFamily="2" charset="0"/>
              </a:rPr>
              <a:t>The closing date for applications is 5pm 14 September 2026.  </a:t>
            </a:r>
            <a:r>
              <a:rPr lang="en-GB" sz="1600" dirty="0">
                <a:solidFill>
                  <a:srgbClr val="294054"/>
                </a:solidFill>
                <a:latin typeface="Manrope" pitchFamily="2" charset="0"/>
              </a:rPr>
              <a:t>Applications received after that time and date, for whatever reason, will not be considered.  </a:t>
            </a:r>
          </a:p>
          <a:p>
            <a:pPr marL="0" indent="0">
              <a:buNone/>
            </a:pPr>
            <a:r>
              <a:rPr lang="en-GB" sz="1600" dirty="0">
                <a:solidFill>
                  <a:srgbClr val="294054"/>
                </a:solidFill>
                <a:latin typeface="Manrope" pitchFamily="2" charset="0"/>
              </a:rPr>
              <a:t>We reserve the right to close the vacancy early should sufficient applications be received, consequently, do not delay in applying for this role.</a:t>
            </a:r>
          </a:p>
        </p:txBody>
      </p:sp>
    </p:spTree>
    <p:extLst>
      <p:ext uri="{BB962C8B-B14F-4D97-AF65-F5344CB8AC3E}">
        <p14:creationId xmlns:p14="http://schemas.microsoft.com/office/powerpoint/2010/main" val="20228460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en-GB" b="1" dirty="0">
                <a:solidFill>
                  <a:srgbClr val="294054"/>
                </a:solidFill>
                <a:latin typeface="Manrope" pitchFamily="2" charset="0"/>
              </a:rPr>
              <a:t>Guidance on how to apply</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4"/>
            <a:ext cx="10058400" cy="4319092"/>
          </a:xfrm>
        </p:spPr>
        <p:txBody>
          <a:bodyPr>
            <a:noAutofit/>
          </a:bodyPr>
          <a:lstStyle/>
          <a:p>
            <a:pPr marL="0" indent="0">
              <a:buNone/>
            </a:pPr>
            <a:r>
              <a:rPr lang="en-GB" sz="1400" dirty="0">
                <a:solidFill>
                  <a:srgbClr val="294054"/>
                </a:solidFill>
                <a:latin typeface="Manrope" pitchFamily="2" charset="0"/>
              </a:rPr>
              <a:t>The application form you complete and submit will form part of the selection process. Please therefore ensure you take your time and present your documents using black type or ink.</a:t>
            </a:r>
          </a:p>
          <a:p>
            <a:pPr marL="360000" indent="-360000">
              <a:buClr>
                <a:srgbClr val="294054"/>
              </a:buClr>
              <a:buFont typeface="Wingdings" panose="05000000000000000000" pitchFamily="2" charset="2"/>
              <a:buChar char="q"/>
            </a:pPr>
            <a:r>
              <a:rPr lang="en-GB" sz="1400" dirty="0">
                <a:solidFill>
                  <a:srgbClr val="294054"/>
                </a:solidFill>
                <a:latin typeface="Manrope" pitchFamily="2" charset="0"/>
              </a:rPr>
              <a:t>Read through the Job Description and this Recruitment Pack carefully before starting to complete the Application Form.  All recruitment documentation, including the Application Form is available in Welsh and English.  </a:t>
            </a:r>
          </a:p>
          <a:p>
            <a:pPr marL="360000" indent="-360000">
              <a:buClr>
                <a:srgbClr val="294054"/>
              </a:buClr>
              <a:buFont typeface="Wingdings" panose="05000000000000000000" pitchFamily="2" charset="2"/>
              <a:buChar char="q"/>
            </a:pPr>
            <a:r>
              <a:rPr lang="en-GB" sz="1400" dirty="0">
                <a:solidFill>
                  <a:srgbClr val="294054"/>
                </a:solidFill>
                <a:latin typeface="Manrope" pitchFamily="2" charset="0"/>
              </a:rPr>
              <a:t>Application forms must reach us by the closing date as stated on the advertisement and Recruitment Pack.</a:t>
            </a:r>
          </a:p>
          <a:p>
            <a:pPr marL="360000" indent="-360000">
              <a:buClr>
                <a:srgbClr val="294054"/>
              </a:buClr>
              <a:buFont typeface="Wingdings" panose="05000000000000000000" pitchFamily="2" charset="2"/>
              <a:buChar char="q"/>
            </a:pPr>
            <a:r>
              <a:rPr lang="en-GB" sz="1400" dirty="0">
                <a:solidFill>
                  <a:srgbClr val="294054"/>
                </a:solidFill>
                <a:latin typeface="Manrope" pitchFamily="2" charset="0"/>
              </a:rPr>
              <a:t>The Application Form is available as a Microsoft  Word document: you are encouraged to complete the word version and email it together with the Equality Monitoring Form to </a:t>
            </a:r>
            <a:r>
              <a:rPr lang="en-GB" sz="1400" dirty="0" err="1">
                <a:solidFill>
                  <a:srgbClr val="3869FF"/>
                </a:solidFill>
                <a:latin typeface="Manrope" pitchFamily="2" charset="0"/>
                <a:hlinkClick r:id="rId2">
                  <a:extLst>
                    <a:ext uri="{A12FA001-AC4F-418D-AE19-62706E023703}">
                      <ahyp:hlinkClr xmlns:ahyp="http://schemas.microsoft.com/office/drawing/2018/hyperlinkcolor" val="tx"/>
                    </a:ext>
                  </a:extLst>
                </a:hlinkClick>
              </a:rPr>
              <a:t>recruitment@ombudsman.wales</a:t>
            </a:r>
            <a:r>
              <a:rPr lang="en-GB" sz="1400" dirty="0">
                <a:solidFill>
                  <a:srgbClr val="3869FF"/>
                </a:solidFill>
                <a:latin typeface="Manrope" pitchFamily="2" charset="0"/>
              </a:rPr>
              <a:t> </a:t>
            </a:r>
          </a:p>
          <a:p>
            <a:pPr marL="360000" indent="-360000">
              <a:buClr>
                <a:srgbClr val="294054"/>
              </a:buClr>
              <a:buFont typeface="Wingdings" panose="05000000000000000000" pitchFamily="2" charset="2"/>
              <a:buChar char="q"/>
            </a:pPr>
            <a:r>
              <a:rPr lang="en-GB" sz="1400" dirty="0">
                <a:solidFill>
                  <a:srgbClr val="294054"/>
                </a:solidFill>
                <a:latin typeface="Manrope" pitchFamily="2" charset="0"/>
              </a:rPr>
              <a:t>Candidates sending their applications by email should note that the time of receipt will be defined by the Ombudsman’s server.  Candidates who prefer to submit their Application Form and Equality Monitoring Form by post should send them to the postal address detailed on the next page.  Please note that first class mail does not guarantee next day delivery. We will not accept any application where we are asked to pay a shortfall in postage.</a:t>
            </a:r>
          </a:p>
          <a:p>
            <a:pPr marL="360000" indent="-360000">
              <a:buClr>
                <a:srgbClr val="294054"/>
              </a:buClr>
              <a:buFont typeface="Wingdings" panose="05000000000000000000" pitchFamily="2" charset="2"/>
              <a:buChar char="q"/>
            </a:pPr>
            <a:r>
              <a:rPr lang="en-GB" sz="1400" dirty="0">
                <a:solidFill>
                  <a:srgbClr val="294054"/>
                </a:solidFill>
                <a:latin typeface="Manrope" pitchFamily="2" charset="0"/>
              </a:rPr>
              <a:t>You must complete all parts of the form. Failure to do so may result in your application being rejected. </a:t>
            </a:r>
          </a:p>
          <a:p>
            <a:pPr marL="360000" indent="-360000">
              <a:buClr>
                <a:srgbClr val="294054"/>
              </a:buClr>
              <a:buFont typeface="Wingdings" panose="05000000000000000000" pitchFamily="2" charset="2"/>
              <a:buChar char="q"/>
            </a:pPr>
            <a:r>
              <a:rPr lang="en-GB" sz="1400" dirty="0">
                <a:solidFill>
                  <a:srgbClr val="294054"/>
                </a:solidFill>
                <a:latin typeface="Manrope" pitchFamily="2" charset="0"/>
              </a:rPr>
              <a:t>Complete the Equality Monitoring Form. The details you give on this form will not form part of the selection process.</a:t>
            </a:r>
          </a:p>
          <a:p>
            <a:pPr marL="360000" indent="-360000">
              <a:buClr>
                <a:srgbClr val="294054"/>
              </a:buClr>
              <a:buFont typeface="Wingdings" panose="05000000000000000000" pitchFamily="2" charset="2"/>
              <a:buChar char="q"/>
            </a:pPr>
            <a:r>
              <a:rPr lang="en-GB" sz="1400" dirty="0">
                <a:solidFill>
                  <a:srgbClr val="294054"/>
                </a:solidFill>
                <a:latin typeface="Manrope" pitchFamily="2" charset="0"/>
              </a:rPr>
              <a:t>We recommend that you make and keep a copy of your completed form and job description for your records. </a:t>
            </a:r>
          </a:p>
        </p:txBody>
      </p:sp>
    </p:spTree>
    <p:extLst>
      <p:ext uri="{BB962C8B-B14F-4D97-AF65-F5344CB8AC3E}">
        <p14:creationId xmlns:p14="http://schemas.microsoft.com/office/powerpoint/2010/main" val="19402291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en-GB" b="1" dirty="0">
                <a:solidFill>
                  <a:srgbClr val="294054"/>
                </a:solidFill>
                <a:latin typeface="Manrope" pitchFamily="2" charset="0"/>
              </a:rPr>
              <a:t>Submitting your application</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4"/>
            <a:ext cx="9596846" cy="4319092"/>
          </a:xfrm>
        </p:spPr>
        <p:txBody>
          <a:bodyPr>
            <a:normAutofit/>
          </a:bodyPr>
          <a:lstStyle/>
          <a:p>
            <a:pPr marL="0" indent="0">
              <a:buNone/>
            </a:pPr>
            <a:r>
              <a:rPr lang="en-GB" sz="1600" dirty="0">
                <a:solidFill>
                  <a:srgbClr val="294054"/>
                </a:solidFill>
                <a:latin typeface="Manrope" pitchFamily="2" charset="0"/>
              </a:rPr>
              <a:t>Our preferred method of receipt of application documents is electronically to the following email address by the closing date: </a:t>
            </a:r>
            <a:r>
              <a:rPr lang="en-GB" sz="1600" dirty="0" err="1">
                <a:solidFill>
                  <a:srgbClr val="3869FF"/>
                </a:solidFill>
                <a:latin typeface="Manrope" pitchFamily="2" charset="0"/>
                <a:hlinkClick r:id="rId2">
                  <a:extLst>
                    <a:ext uri="{A12FA001-AC4F-418D-AE19-62706E023703}">
                      <ahyp:hlinkClr xmlns:ahyp="http://schemas.microsoft.com/office/drawing/2018/hyperlinkcolor" val="tx"/>
                    </a:ext>
                  </a:extLst>
                </a:hlinkClick>
              </a:rPr>
              <a:t>recruitment@ombudsman.wales</a:t>
            </a:r>
            <a:r>
              <a:rPr lang="en-GB" sz="1600" dirty="0">
                <a:solidFill>
                  <a:srgbClr val="3869FF"/>
                </a:solidFill>
                <a:latin typeface="Manrope" pitchFamily="2" charset="0"/>
              </a:rPr>
              <a:t> </a:t>
            </a:r>
          </a:p>
          <a:p>
            <a:pPr marL="0" indent="0">
              <a:buNone/>
            </a:pPr>
            <a:r>
              <a:rPr lang="en-GB" sz="1600" dirty="0">
                <a:solidFill>
                  <a:srgbClr val="294054"/>
                </a:solidFill>
                <a:latin typeface="Manrope" pitchFamily="2" charset="0"/>
              </a:rPr>
              <a:t>Alternatively, you can print your Application Form and send it to:</a:t>
            </a:r>
          </a:p>
          <a:p>
            <a:pPr marL="0" indent="0">
              <a:buNone/>
            </a:pPr>
            <a:r>
              <a:rPr lang="en-GB" sz="1600" dirty="0">
                <a:solidFill>
                  <a:srgbClr val="294054"/>
                </a:solidFill>
                <a:latin typeface="Manrope" pitchFamily="2" charset="0"/>
              </a:rPr>
              <a:t>Recruitment</a:t>
            </a:r>
          </a:p>
          <a:p>
            <a:pPr marL="0" indent="0">
              <a:spcBef>
                <a:spcPts val="0"/>
              </a:spcBef>
              <a:buNone/>
            </a:pPr>
            <a:r>
              <a:rPr lang="en-GB" sz="1600" dirty="0">
                <a:solidFill>
                  <a:srgbClr val="294054"/>
                </a:solidFill>
                <a:latin typeface="Manrope" pitchFamily="2" charset="0"/>
              </a:rPr>
              <a:t>Public Services Ombudsman for Wales</a:t>
            </a:r>
          </a:p>
          <a:p>
            <a:pPr marL="0" indent="0">
              <a:spcBef>
                <a:spcPts val="0"/>
              </a:spcBef>
              <a:buNone/>
            </a:pPr>
            <a:r>
              <a:rPr lang="en-GB" sz="1600" dirty="0">
                <a:solidFill>
                  <a:srgbClr val="294054"/>
                </a:solidFill>
                <a:latin typeface="Manrope" pitchFamily="2" charset="0"/>
              </a:rPr>
              <a:t>1 Ffordd </a:t>
            </a:r>
            <a:r>
              <a:rPr lang="en-GB" sz="1600" dirty="0" err="1">
                <a:solidFill>
                  <a:srgbClr val="294054"/>
                </a:solidFill>
                <a:latin typeface="Manrope" pitchFamily="2" charset="0"/>
              </a:rPr>
              <a:t>yr</a:t>
            </a:r>
            <a:r>
              <a:rPr lang="en-GB" sz="1600" dirty="0">
                <a:solidFill>
                  <a:srgbClr val="294054"/>
                </a:solidFill>
                <a:latin typeface="Manrope" pitchFamily="2" charset="0"/>
              </a:rPr>
              <a:t> Hen Gae</a:t>
            </a:r>
          </a:p>
          <a:p>
            <a:pPr marL="0" indent="0">
              <a:spcBef>
                <a:spcPts val="0"/>
              </a:spcBef>
              <a:buNone/>
            </a:pPr>
            <a:r>
              <a:rPr lang="en-GB" sz="1600" dirty="0">
                <a:solidFill>
                  <a:srgbClr val="294054"/>
                </a:solidFill>
                <a:latin typeface="Manrope" pitchFamily="2" charset="0"/>
              </a:rPr>
              <a:t>Pencoed</a:t>
            </a:r>
          </a:p>
          <a:p>
            <a:pPr marL="0" indent="0">
              <a:spcBef>
                <a:spcPts val="0"/>
              </a:spcBef>
              <a:buNone/>
            </a:pPr>
            <a:r>
              <a:rPr lang="en-GB" sz="1600" dirty="0">
                <a:solidFill>
                  <a:srgbClr val="294054"/>
                </a:solidFill>
                <a:latin typeface="Manrope" pitchFamily="2" charset="0"/>
              </a:rPr>
              <a:t>CF35 5LJ</a:t>
            </a:r>
          </a:p>
          <a:p>
            <a:pPr marL="0" indent="0">
              <a:buNone/>
            </a:pPr>
            <a:r>
              <a:rPr lang="en-GB" sz="1600" dirty="0">
                <a:solidFill>
                  <a:srgbClr val="294054"/>
                </a:solidFill>
                <a:latin typeface="Manrope" pitchFamily="2" charset="0"/>
              </a:rPr>
              <a:t>Please ensure you have attached:</a:t>
            </a:r>
          </a:p>
          <a:p>
            <a:pPr marL="180000" indent="-360000">
              <a:buClr>
                <a:srgbClr val="294054"/>
              </a:buClr>
              <a:buFont typeface="Wingdings" panose="05000000000000000000" pitchFamily="2" charset="2"/>
              <a:buChar char="§"/>
            </a:pPr>
            <a:r>
              <a:rPr lang="en-GB" sz="1600" dirty="0">
                <a:solidFill>
                  <a:srgbClr val="294054"/>
                </a:solidFill>
                <a:latin typeface="Manrope" pitchFamily="2" charset="0"/>
              </a:rPr>
              <a:t>Completed Application Form</a:t>
            </a:r>
          </a:p>
          <a:p>
            <a:pPr marL="180000" indent="-360000">
              <a:buClr>
                <a:srgbClr val="294054"/>
              </a:buClr>
              <a:buFont typeface="Wingdings" panose="05000000000000000000" pitchFamily="2" charset="2"/>
              <a:buChar char="§"/>
            </a:pPr>
            <a:r>
              <a:rPr lang="en-GB" sz="1600" dirty="0">
                <a:solidFill>
                  <a:srgbClr val="294054"/>
                </a:solidFill>
                <a:latin typeface="Manrope" pitchFamily="2" charset="0"/>
              </a:rPr>
              <a:t>Equality Monitoring Form</a:t>
            </a:r>
          </a:p>
          <a:p>
            <a:pPr marL="0" indent="0">
              <a:buNone/>
            </a:pPr>
            <a:r>
              <a:rPr lang="en-GB" sz="1600" dirty="0">
                <a:solidFill>
                  <a:srgbClr val="294054"/>
                </a:solidFill>
                <a:latin typeface="Manrope" pitchFamily="2" charset="0"/>
              </a:rPr>
              <a:t>If you have questions that are not answered in this pack, please contact Recruitment on 01656 644214 or email </a:t>
            </a:r>
            <a:r>
              <a:rPr lang="en-GB" sz="1600" dirty="0" err="1">
                <a:solidFill>
                  <a:srgbClr val="3869FF"/>
                </a:solidFill>
                <a:latin typeface="Manrope" pitchFamily="2" charset="0"/>
                <a:hlinkClick r:id="rId2">
                  <a:extLst>
                    <a:ext uri="{A12FA001-AC4F-418D-AE19-62706E023703}">
                      <ahyp:hlinkClr xmlns:ahyp="http://schemas.microsoft.com/office/drawing/2018/hyperlinkcolor" val="tx"/>
                    </a:ext>
                  </a:extLst>
                </a:hlinkClick>
              </a:rPr>
              <a:t>recruitment@ombudsman.wales</a:t>
            </a:r>
            <a:r>
              <a:rPr lang="en-GB" sz="1600" dirty="0">
                <a:solidFill>
                  <a:srgbClr val="3869FF"/>
                </a:solidFill>
                <a:latin typeface="Manrope" pitchFamily="2" charset="0"/>
              </a:rPr>
              <a:t> </a:t>
            </a:r>
          </a:p>
          <a:p>
            <a:pPr marL="360000" indent="-360000">
              <a:buFont typeface="Wingdings" panose="05000000000000000000" pitchFamily="2" charset="2"/>
              <a:buChar char="q"/>
            </a:pPr>
            <a:endParaRPr lang="en-GB" sz="1600" dirty="0"/>
          </a:p>
        </p:txBody>
      </p:sp>
    </p:spTree>
    <p:extLst>
      <p:ext uri="{BB962C8B-B14F-4D97-AF65-F5344CB8AC3E}">
        <p14:creationId xmlns:p14="http://schemas.microsoft.com/office/powerpoint/2010/main" val="23004198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87A8D-F2C1-4F8B-B8BF-62E6DA73B1EA}"/>
              </a:ext>
            </a:extLst>
          </p:cNvPr>
          <p:cNvSpPr>
            <a:spLocks noGrp="1"/>
          </p:cNvSpPr>
          <p:nvPr>
            <p:ph type="title"/>
          </p:nvPr>
        </p:nvSpPr>
        <p:spPr/>
        <p:txBody>
          <a:bodyPr>
            <a:normAutofit/>
          </a:bodyPr>
          <a:lstStyle/>
          <a:p>
            <a:r>
              <a:rPr lang="en-GB" sz="7200" b="1" dirty="0">
                <a:solidFill>
                  <a:srgbClr val="294054"/>
                </a:solidFill>
                <a:latin typeface="Manrope" pitchFamily="2" charset="0"/>
              </a:rPr>
              <a:t>Recruitment &amp;</a:t>
            </a:r>
            <a:br>
              <a:rPr lang="en-GB" sz="7200" b="1" dirty="0">
                <a:solidFill>
                  <a:srgbClr val="294054"/>
                </a:solidFill>
                <a:latin typeface="Manrope" pitchFamily="2" charset="0"/>
              </a:rPr>
            </a:br>
            <a:r>
              <a:rPr lang="en-GB" sz="7200" b="1" dirty="0">
                <a:solidFill>
                  <a:srgbClr val="294054"/>
                </a:solidFill>
                <a:latin typeface="Manrope" pitchFamily="2" charset="0"/>
              </a:rPr>
              <a:t>Selection Process</a:t>
            </a:r>
          </a:p>
        </p:txBody>
      </p:sp>
    </p:spTree>
    <p:extLst>
      <p:ext uri="{BB962C8B-B14F-4D97-AF65-F5344CB8AC3E}">
        <p14:creationId xmlns:p14="http://schemas.microsoft.com/office/powerpoint/2010/main" val="42918527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normAutofit/>
          </a:bodyPr>
          <a:lstStyle/>
          <a:p>
            <a:r>
              <a:rPr lang="en-GB" sz="4400" b="1" dirty="0">
                <a:solidFill>
                  <a:srgbClr val="294054"/>
                </a:solidFill>
                <a:latin typeface="Manrope" pitchFamily="2" charset="0"/>
              </a:rPr>
              <a:t>Recruitment &amp; Selection Process</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4"/>
            <a:ext cx="9892937" cy="4023360"/>
          </a:xfrm>
        </p:spPr>
        <p:txBody>
          <a:bodyPr>
            <a:noAutofit/>
          </a:bodyPr>
          <a:lstStyle/>
          <a:p>
            <a:pPr marL="0" indent="0">
              <a:spcBef>
                <a:spcPts val="600"/>
              </a:spcBef>
              <a:buNone/>
            </a:pPr>
            <a:r>
              <a:rPr lang="en-GB" sz="1600" dirty="0">
                <a:solidFill>
                  <a:srgbClr val="294054"/>
                </a:solidFill>
                <a:latin typeface="Manrope" pitchFamily="2" charset="0"/>
              </a:rPr>
              <a:t>The selection panel will consider all complete applications. The panel will consider the relevant knowledge, skills and any experience demonstrated in your application.  The information you provide is therefore vital in deciding whether you will be shortlisted for further consideration.  Please make sure you provide examples, as saying “I have experience of…..” and not providing an example of what you have done, will not provide sufficient evidence for us to score you on that particular element.  </a:t>
            </a:r>
          </a:p>
          <a:p>
            <a:pPr marL="0" indent="0">
              <a:lnSpc>
                <a:spcPct val="120000"/>
              </a:lnSpc>
              <a:buNone/>
            </a:pPr>
            <a:r>
              <a:rPr lang="en-GB" sz="1600" b="1" dirty="0">
                <a:solidFill>
                  <a:srgbClr val="294054"/>
                </a:solidFill>
                <a:latin typeface="Manrope" pitchFamily="2" charset="0"/>
              </a:rPr>
              <a:t>Special Requirements</a:t>
            </a:r>
            <a:endParaRPr lang="en-GB" sz="1600" b="1" i="0" u="none" strike="noStrike" baseline="0" dirty="0">
              <a:solidFill>
                <a:srgbClr val="294054"/>
              </a:solidFill>
              <a:latin typeface="Manrope" pitchFamily="2" charset="0"/>
            </a:endParaRPr>
          </a:p>
          <a:p>
            <a:pPr marL="0" indent="0">
              <a:buNone/>
            </a:pPr>
            <a:r>
              <a:rPr lang="en-GB" sz="1600" dirty="0">
                <a:solidFill>
                  <a:srgbClr val="294054"/>
                </a:solidFill>
                <a:latin typeface="Manrope" pitchFamily="2" charset="0"/>
              </a:rPr>
              <a:t>As an employer committed to the Disability Confident Scheme, all applicants who meet the essential criteria and are disabled will be shortlisted. If you have any special requirements because of, for example, a disability please contact Recruitment on </a:t>
            </a:r>
            <a:r>
              <a:rPr lang="en-GB" sz="1600" b="1" dirty="0">
                <a:solidFill>
                  <a:srgbClr val="294054"/>
                </a:solidFill>
                <a:latin typeface="Manrope" pitchFamily="2" charset="0"/>
              </a:rPr>
              <a:t>01656 644214</a:t>
            </a:r>
            <a:r>
              <a:rPr lang="en-GB" sz="1600" dirty="0">
                <a:solidFill>
                  <a:srgbClr val="294054"/>
                </a:solidFill>
                <a:latin typeface="Manrope" pitchFamily="2" charset="0"/>
              </a:rPr>
              <a:t> or </a:t>
            </a:r>
            <a:r>
              <a:rPr lang="en-GB" sz="1600" dirty="0" err="1">
                <a:solidFill>
                  <a:srgbClr val="3869FF"/>
                </a:solidFill>
                <a:latin typeface="Manrope" pitchFamily="2" charset="0"/>
                <a:hlinkClick r:id="rId2">
                  <a:extLst>
                    <a:ext uri="{A12FA001-AC4F-418D-AE19-62706E023703}">
                      <ahyp:hlinkClr xmlns:ahyp="http://schemas.microsoft.com/office/drawing/2018/hyperlinkcolor" val="tx"/>
                    </a:ext>
                  </a:extLst>
                </a:hlinkClick>
              </a:rPr>
              <a:t>recruitment@ombudsman.wales</a:t>
            </a:r>
            <a:r>
              <a:rPr lang="en-GB" sz="1600" dirty="0">
                <a:solidFill>
                  <a:srgbClr val="3869FF"/>
                </a:solidFill>
                <a:latin typeface="Manrope" pitchFamily="2" charset="0"/>
              </a:rPr>
              <a:t>  </a:t>
            </a:r>
            <a:r>
              <a:rPr lang="en-GB" sz="1600" dirty="0">
                <a:solidFill>
                  <a:srgbClr val="294054"/>
                </a:solidFill>
                <a:latin typeface="Manrope" pitchFamily="2" charset="0"/>
              </a:rPr>
              <a:t>who will be able to assist you.</a:t>
            </a:r>
          </a:p>
          <a:p>
            <a:pPr marL="0" indent="0">
              <a:buNone/>
            </a:pPr>
            <a:r>
              <a:rPr lang="en-GB" sz="1600" b="1" dirty="0">
                <a:solidFill>
                  <a:srgbClr val="294054"/>
                </a:solidFill>
                <a:latin typeface="Manrope" pitchFamily="2" charset="0"/>
              </a:rPr>
              <a:t>Languages to be used in assessment and interview</a:t>
            </a:r>
          </a:p>
          <a:p>
            <a:pPr marL="0" indent="0">
              <a:spcBef>
                <a:spcPts val="600"/>
              </a:spcBef>
              <a:buNone/>
            </a:pPr>
            <a:r>
              <a:rPr lang="en-GB" sz="1600" dirty="0">
                <a:solidFill>
                  <a:srgbClr val="294054"/>
                </a:solidFill>
                <a:latin typeface="Manrope" pitchFamily="2" charset="0"/>
              </a:rPr>
              <a:t>For the Welsh post we will test your Welsh.  However, regardless of the language of the role applied for, if you would like the interview to be conducted in Welsh, please let us know.   </a:t>
            </a:r>
          </a:p>
        </p:txBody>
      </p:sp>
    </p:spTree>
    <p:extLst>
      <p:ext uri="{BB962C8B-B14F-4D97-AF65-F5344CB8AC3E}">
        <p14:creationId xmlns:p14="http://schemas.microsoft.com/office/powerpoint/2010/main" val="31109328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769534"/>
            <a:ext cx="10058400" cy="4023360"/>
          </a:xfrm>
        </p:spPr>
        <p:txBody>
          <a:bodyPr>
            <a:noAutofit/>
          </a:bodyPr>
          <a:lstStyle/>
          <a:p>
            <a:pPr marL="0" indent="0">
              <a:buNone/>
            </a:pPr>
            <a:r>
              <a:rPr lang="en-GB" sz="1600" b="1" dirty="0">
                <a:solidFill>
                  <a:srgbClr val="294054"/>
                </a:solidFill>
                <a:latin typeface="Manrope" pitchFamily="2" charset="0"/>
              </a:rPr>
              <a:t>Appointment</a:t>
            </a:r>
          </a:p>
          <a:p>
            <a:pPr marL="0" indent="0">
              <a:spcBef>
                <a:spcPts val="600"/>
              </a:spcBef>
              <a:buNone/>
            </a:pPr>
            <a:r>
              <a:rPr lang="en-GB" sz="1600" dirty="0">
                <a:solidFill>
                  <a:srgbClr val="294054"/>
                </a:solidFill>
                <a:latin typeface="Manrope" pitchFamily="2" charset="0"/>
              </a:rPr>
              <a:t>Prior to appointment:</a:t>
            </a:r>
          </a:p>
          <a:p>
            <a:pPr marL="0" indent="0">
              <a:spcBef>
                <a:spcPts val="600"/>
              </a:spcBef>
              <a:buNone/>
            </a:pPr>
            <a:r>
              <a:rPr lang="en-GB" sz="1600" dirty="0">
                <a:solidFill>
                  <a:srgbClr val="294054"/>
                </a:solidFill>
                <a:latin typeface="Manrope" pitchFamily="2" charset="0"/>
              </a:rPr>
              <a:t>The successful candidate will need to provide evidence that they are eligible to work in the UK; provide two successful references and information of any unspent criminal convictions.  We will also ask you to complete a health questionnaire.    </a:t>
            </a:r>
          </a:p>
          <a:p>
            <a:pPr marL="0" indent="0">
              <a:spcBef>
                <a:spcPts val="600"/>
              </a:spcBef>
              <a:buNone/>
            </a:pPr>
            <a:r>
              <a:rPr lang="en-GB" sz="1600" dirty="0">
                <a:solidFill>
                  <a:srgbClr val="294054"/>
                </a:solidFill>
                <a:latin typeface="Manrope" pitchFamily="2" charset="0"/>
              </a:rPr>
              <a:t>It is vital that those working for the Ombudsman are impartial and that they are seen to be impartial.  Staff working for the Ombudsman are therefore not permitted to take part in political activity and they are required to avoid public political comment, for example on social media.  Successful candidates will be asked, prior to appointment, to sign an undertaking confirming that they agree to abide by our social media policy and review their social media footprint across all platforms they use.</a:t>
            </a:r>
          </a:p>
          <a:p>
            <a:pPr marL="0" indent="0">
              <a:spcBef>
                <a:spcPts val="600"/>
              </a:spcBef>
              <a:buNone/>
            </a:pPr>
            <a:r>
              <a:rPr lang="en-GB" sz="1600" dirty="0">
                <a:solidFill>
                  <a:srgbClr val="294054"/>
                </a:solidFill>
                <a:latin typeface="Manrope" pitchFamily="2" charset="0"/>
              </a:rPr>
              <a:t>We will need to receive two suitable references for your appointment to the role.  References will only be applied for after an offer of employment is made and accepted.  </a:t>
            </a:r>
          </a:p>
          <a:p>
            <a:pPr marL="0" indent="0">
              <a:spcBef>
                <a:spcPts val="600"/>
              </a:spcBef>
              <a:buNone/>
            </a:pPr>
            <a:endParaRPr lang="en-GB" sz="1600" dirty="0">
              <a:solidFill>
                <a:srgbClr val="294054"/>
              </a:solidFill>
              <a:latin typeface="Manrope" pitchFamily="2" charset="0"/>
            </a:endParaRPr>
          </a:p>
          <a:p>
            <a:pPr marL="0" indent="0">
              <a:spcBef>
                <a:spcPts val="600"/>
              </a:spcBef>
              <a:buNone/>
            </a:pPr>
            <a:r>
              <a:rPr lang="en-GB" sz="1800" b="1" dirty="0">
                <a:solidFill>
                  <a:srgbClr val="294054"/>
                </a:solidFill>
                <a:latin typeface="Manrope" pitchFamily="2" charset="0"/>
              </a:rPr>
              <a:t>Closing date: 5pm 14 September 2026</a:t>
            </a:r>
          </a:p>
          <a:p>
            <a:pPr marL="0" indent="0">
              <a:spcBef>
                <a:spcPts val="600"/>
              </a:spcBef>
              <a:buNone/>
            </a:pPr>
            <a:r>
              <a:rPr lang="en-GB" sz="1600" b="1" dirty="0">
                <a:solidFill>
                  <a:srgbClr val="FF0000"/>
                </a:solidFill>
                <a:latin typeface="Manrope" pitchFamily="2" charset="0"/>
              </a:rPr>
              <a:t>We reserve the right to close this vacancy early should sufficient applications be received.</a:t>
            </a:r>
          </a:p>
        </p:txBody>
      </p:sp>
    </p:spTree>
    <p:extLst>
      <p:ext uri="{BB962C8B-B14F-4D97-AF65-F5344CB8AC3E}">
        <p14:creationId xmlns:p14="http://schemas.microsoft.com/office/powerpoint/2010/main" val="19062819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87A8D-F2C1-4F8B-B8BF-62E6DA73B1EA}"/>
              </a:ext>
            </a:extLst>
          </p:cNvPr>
          <p:cNvSpPr>
            <a:spLocks noGrp="1"/>
          </p:cNvSpPr>
          <p:nvPr>
            <p:ph type="title"/>
          </p:nvPr>
        </p:nvSpPr>
        <p:spPr/>
        <p:txBody>
          <a:bodyPr>
            <a:normAutofit/>
          </a:bodyPr>
          <a:lstStyle/>
          <a:p>
            <a:r>
              <a:rPr lang="en-GB" sz="7200" b="1" dirty="0">
                <a:solidFill>
                  <a:srgbClr val="294054"/>
                </a:solidFill>
                <a:latin typeface="Manrope" pitchFamily="2" charset="0"/>
              </a:rPr>
              <a:t>Data Protection</a:t>
            </a:r>
          </a:p>
        </p:txBody>
      </p:sp>
    </p:spTree>
    <p:extLst>
      <p:ext uri="{BB962C8B-B14F-4D97-AF65-F5344CB8AC3E}">
        <p14:creationId xmlns:p14="http://schemas.microsoft.com/office/powerpoint/2010/main" val="812485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en-GB" b="1" dirty="0">
                <a:solidFill>
                  <a:srgbClr val="294054"/>
                </a:solidFill>
                <a:latin typeface="Manrope" pitchFamily="2" charset="0"/>
              </a:rPr>
              <a:t>Introduction</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4"/>
            <a:ext cx="10058400" cy="4023360"/>
          </a:xfrm>
        </p:spPr>
        <p:txBody>
          <a:bodyPr>
            <a:normAutofit/>
          </a:bodyPr>
          <a:lstStyle/>
          <a:p>
            <a:r>
              <a:rPr lang="en-GB" sz="1600" dirty="0">
                <a:solidFill>
                  <a:srgbClr val="294054"/>
                </a:solidFill>
                <a:latin typeface="Manrope" pitchFamily="2" charset="0"/>
              </a:rPr>
              <a:t>Thank you for your interest in the role of </a:t>
            </a:r>
            <a:r>
              <a:rPr lang="en-GB" sz="1600" b="1" dirty="0">
                <a:solidFill>
                  <a:srgbClr val="294054"/>
                </a:solidFill>
                <a:latin typeface="Manrope" pitchFamily="2" charset="0"/>
              </a:rPr>
              <a:t>Trainee Casework Support Officer </a:t>
            </a:r>
            <a:r>
              <a:rPr lang="en-GB" sz="1600" dirty="0">
                <a:solidFill>
                  <a:srgbClr val="294054"/>
                </a:solidFill>
                <a:latin typeface="Manrope" pitchFamily="2" charset="0"/>
              </a:rPr>
              <a:t>at the Public Services Ombudsman for Wales.</a:t>
            </a:r>
          </a:p>
          <a:p>
            <a:r>
              <a:rPr lang="en-US" sz="1600" dirty="0">
                <a:solidFill>
                  <a:srgbClr val="294054"/>
                </a:solidFill>
                <a:latin typeface="Manrope" pitchFamily="2" charset="0"/>
              </a:rPr>
              <a:t>This Recruitment Pack contains information about the Public Services Ombudsman for Wales, the recruitment process and how to apply for the role.</a:t>
            </a:r>
          </a:p>
          <a:p>
            <a:r>
              <a:rPr lang="en-US" sz="1600" dirty="0">
                <a:solidFill>
                  <a:srgbClr val="294054"/>
                </a:solidFill>
                <a:latin typeface="Manrope" pitchFamily="2" charset="0"/>
              </a:rPr>
              <a:t>Please visit our website </a:t>
            </a:r>
            <a:r>
              <a:rPr lang="en-US" sz="1600" dirty="0">
                <a:solidFill>
                  <a:srgbClr val="3869FF"/>
                </a:solidFill>
                <a:latin typeface="Manrope" pitchFamily="2" charset="0"/>
                <a:hlinkClick r:id="rId2">
                  <a:extLst>
                    <a:ext uri="{A12FA001-AC4F-418D-AE19-62706E023703}">
                      <ahyp:hlinkClr xmlns:ahyp="http://schemas.microsoft.com/office/drawing/2018/hyperlinkcolor" val="tx"/>
                    </a:ext>
                  </a:extLst>
                </a:hlinkClick>
              </a:rPr>
              <a:t>www.ombudsman.wales</a:t>
            </a:r>
            <a:r>
              <a:rPr lang="en-US" sz="1600" dirty="0">
                <a:solidFill>
                  <a:srgbClr val="3869FF"/>
                </a:solidFill>
                <a:latin typeface="Manrope" pitchFamily="2" charset="0"/>
              </a:rPr>
              <a:t> </a:t>
            </a:r>
            <a:r>
              <a:rPr lang="en-US" sz="1600" dirty="0">
                <a:solidFill>
                  <a:srgbClr val="294054"/>
                </a:solidFill>
                <a:latin typeface="Manrope" pitchFamily="2" charset="0"/>
              </a:rPr>
              <a:t>for further information about the office. </a:t>
            </a:r>
            <a:endParaRPr lang="en-GB" sz="1600" dirty="0">
              <a:solidFill>
                <a:srgbClr val="294054"/>
              </a:solidFill>
              <a:latin typeface="Manrope" pitchFamily="2" charset="0"/>
            </a:endParaRPr>
          </a:p>
          <a:p>
            <a:endParaRPr lang="en-GB" sz="1600" dirty="0"/>
          </a:p>
          <a:p>
            <a:endParaRPr lang="en-GB" sz="1600" dirty="0"/>
          </a:p>
        </p:txBody>
      </p:sp>
    </p:spTree>
    <p:extLst>
      <p:ext uri="{BB962C8B-B14F-4D97-AF65-F5344CB8AC3E}">
        <p14:creationId xmlns:p14="http://schemas.microsoft.com/office/powerpoint/2010/main" val="18472840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en-GB" b="1" dirty="0">
                <a:solidFill>
                  <a:srgbClr val="294054"/>
                </a:solidFill>
                <a:latin typeface="Manrope" pitchFamily="2" charset="0"/>
              </a:rPr>
              <a:t>Privacy Notice</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4"/>
            <a:ext cx="10058400" cy="4023360"/>
          </a:xfrm>
        </p:spPr>
        <p:txBody>
          <a:bodyPr>
            <a:normAutofit/>
          </a:bodyPr>
          <a:lstStyle/>
          <a:p>
            <a:pPr marL="0" indent="0">
              <a:buNone/>
            </a:pPr>
            <a:r>
              <a:rPr lang="en-US" sz="1600" dirty="0">
                <a:solidFill>
                  <a:srgbClr val="294054"/>
                </a:solidFill>
                <a:latin typeface="Manrope" pitchFamily="2" charset="0"/>
              </a:rPr>
              <a:t>Our Privacy Notice explains the way in which the Public Services Ombudsman for Wales will handle your personal information (or the personal information of an individual in relation to whom you are acting). The privacy notice takes account of the requirements of the </a:t>
            </a:r>
            <a:r>
              <a:rPr lang="en-US" sz="1600" dirty="0">
                <a:solidFill>
                  <a:srgbClr val="3869FF"/>
                </a:solidFill>
                <a:latin typeface="Manrope" pitchFamily="2" charset="0"/>
                <a:hlinkClick r:id="rId2">
                  <a:extLst>
                    <a:ext uri="{A12FA001-AC4F-418D-AE19-62706E023703}">
                      <ahyp:hlinkClr xmlns:ahyp="http://schemas.microsoft.com/office/drawing/2018/hyperlinkcolor" val="tx"/>
                    </a:ext>
                  </a:extLst>
                </a:hlinkClick>
              </a:rPr>
              <a:t>General Data Protection Regulation </a:t>
            </a:r>
            <a:r>
              <a:rPr lang="en-US" sz="1600" dirty="0">
                <a:solidFill>
                  <a:srgbClr val="294054"/>
                </a:solidFill>
                <a:latin typeface="Manrope" pitchFamily="2" charset="0"/>
              </a:rPr>
              <a:t>and the </a:t>
            </a:r>
            <a:r>
              <a:rPr lang="en-US" sz="1600" dirty="0">
                <a:solidFill>
                  <a:srgbClr val="3869FF"/>
                </a:solidFill>
                <a:latin typeface="Manrope" pitchFamily="2" charset="0"/>
                <a:hlinkClick r:id="rId3">
                  <a:extLst>
                    <a:ext uri="{A12FA001-AC4F-418D-AE19-62706E023703}">
                      <ahyp:hlinkClr xmlns:ahyp="http://schemas.microsoft.com/office/drawing/2018/hyperlinkcolor" val="tx"/>
                    </a:ext>
                  </a:extLst>
                </a:hlinkClick>
              </a:rPr>
              <a:t>Data Protection Act 2018</a:t>
            </a:r>
            <a:r>
              <a:rPr lang="en-US" sz="1600" dirty="0">
                <a:solidFill>
                  <a:srgbClr val="3869FF"/>
                </a:solidFill>
                <a:latin typeface="Manrope" pitchFamily="2" charset="0"/>
              </a:rPr>
              <a:t>.</a:t>
            </a:r>
          </a:p>
          <a:p>
            <a:pPr marL="0" indent="0">
              <a:buNone/>
            </a:pPr>
            <a:r>
              <a:rPr lang="en-US" sz="1600" dirty="0">
                <a:solidFill>
                  <a:schemeClr val="tx1"/>
                </a:solidFill>
                <a:latin typeface="Manrope" pitchFamily="2" charset="0"/>
              </a:rPr>
              <a:t>Those who are interested in working for the Public Services Ombudsman for Wales should refer to the more detailed privacy notice </a:t>
            </a:r>
            <a:r>
              <a:rPr lang="en-GB" sz="1600" dirty="0">
                <a:hlinkClick r:id="rId4"/>
              </a:rPr>
              <a:t>Privacy Notice - Public Services Ombudsman for Wales</a:t>
            </a:r>
            <a:endParaRPr lang="en-US" sz="1600" dirty="0">
              <a:solidFill>
                <a:srgbClr val="3869FF"/>
              </a:solidFill>
              <a:latin typeface="Manrope" pitchFamily="2" charset="0"/>
            </a:endParaRPr>
          </a:p>
          <a:p>
            <a:pPr marL="0" indent="0">
              <a:buNone/>
            </a:pPr>
            <a:endParaRPr lang="en-GB" sz="1600" dirty="0"/>
          </a:p>
        </p:txBody>
      </p:sp>
    </p:spTree>
    <p:extLst>
      <p:ext uri="{BB962C8B-B14F-4D97-AF65-F5344CB8AC3E}">
        <p14:creationId xmlns:p14="http://schemas.microsoft.com/office/powerpoint/2010/main" val="32057658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font, graphics, logo&#10;&#10;Description automatically generated">
            <a:extLst>
              <a:ext uri="{FF2B5EF4-FFF2-40B4-BE49-F238E27FC236}">
                <a16:creationId xmlns:a16="http://schemas.microsoft.com/office/drawing/2014/main" id="{43DADC3A-5F34-9611-FCFE-55975A35E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4936" y="2242103"/>
            <a:ext cx="4558747" cy="1445189"/>
          </a:xfrm>
          <a:prstGeom prst="rect">
            <a:avLst/>
          </a:prstGeom>
        </p:spPr>
      </p:pic>
    </p:spTree>
    <p:extLst>
      <p:ext uri="{BB962C8B-B14F-4D97-AF65-F5344CB8AC3E}">
        <p14:creationId xmlns:p14="http://schemas.microsoft.com/office/powerpoint/2010/main" val="1588011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87A8D-F2C1-4F8B-B8BF-62E6DA73B1EA}"/>
              </a:ext>
            </a:extLst>
          </p:cNvPr>
          <p:cNvSpPr>
            <a:spLocks noGrp="1"/>
          </p:cNvSpPr>
          <p:nvPr>
            <p:ph type="title"/>
          </p:nvPr>
        </p:nvSpPr>
        <p:spPr/>
        <p:txBody>
          <a:bodyPr>
            <a:normAutofit/>
          </a:bodyPr>
          <a:lstStyle/>
          <a:p>
            <a:r>
              <a:rPr lang="en-GB" sz="6600" b="1" dirty="0">
                <a:solidFill>
                  <a:srgbClr val="294054"/>
                </a:solidFill>
                <a:latin typeface="Manrope" pitchFamily="2" charset="0"/>
              </a:rPr>
              <a:t>About the Ombudsman</a:t>
            </a:r>
          </a:p>
        </p:txBody>
      </p:sp>
    </p:spTree>
    <p:extLst>
      <p:ext uri="{BB962C8B-B14F-4D97-AF65-F5344CB8AC3E}">
        <p14:creationId xmlns:p14="http://schemas.microsoft.com/office/powerpoint/2010/main" val="3553168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43060"/>
            <a:ext cx="10058400" cy="1008797"/>
          </a:xfrm>
        </p:spPr>
        <p:txBody>
          <a:bodyPr/>
          <a:lstStyle/>
          <a:p>
            <a:r>
              <a:rPr lang="en-GB" b="1" dirty="0">
                <a:solidFill>
                  <a:srgbClr val="294054"/>
                </a:solidFill>
                <a:latin typeface="Manrope" pitchFamily="2" charset="0"/>
              </a:rPr>
              <a:t>About the Ombudsman</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3"/>
            <a:ext cx="10058400" cy="4378085"/>
          </a:xfrm>
        </p:spPr>
        <p:txBody>
          <a:bodyPr>
            <a:normAutofit fontScale="92500" lnSpcReduction="20000"/>
          </a:bodyPr>
          <a:lstStyle/>
          <a:p>
            <a:pPr marR="550">
              <a:lnSpc>
                <a:spcPct val="120000"/>
              </a:lnSpc>
            </a:pPr>
            <a:r>
              <a:rPr lang="en-GB" sz="1400" b="0" i="0" u="none" strike="noStrike" baseline="0" dirty="0">
                <a:solidFill>
                  <a:srgbClr val="294054"/>
                </a:solidFill>
                <a:latin typeface="Manrope" pitchFamily="2" charset="0"/>
              </a:rPr>
              <a:t>The Ombudsman has three specific roles. The first is to consider complaints about public service providers in Wales; the second is to consider complaints about councillors breaching the Code of Conduct; the third is to drive systemic improvement of public services and standards of conduct in local government in Wales. The Ombudsman is a Corporation Sole and Accounting Officer for the office. The Ombudsman is independent of all government bodies and the service provided is free of charge. The Ombudsman has set out her ambitions in her Strategic Plan 2023 - 2026 which can be viewed on our website. More information about the work of the office is provided below.</a:t>
            </a:r>
          </a:p>
          <a:p>
            <a:pPr>
              <a:lnSpc>
                <a:spcPct val="120000"/>
              </a:lnSpc>
            </a:pPr>
            <a:r>
              <a:rPr lang="en-GB" sz="1600" b="1" i="0" u="none" strike="noStrike" baseline="0" dirty="0">
                <a:solidFill>
                  <a:srgbClr val="294054"/>
                </a:solidFill>
                <a:latin typeface="Manrope" pitchFamily="2" charset="0"/>
              </a:rPr>
              <a:t>Complaints about public service providers</a:t>
            </a:r>
          </a:p>
          <a:p>
            <a:pPr marR="550">
              <a:lnSpc>
                <a:spcPct val="120000"/>
              </a:lnSpc>
            </a:pPr>
            <a:r>
              <a:rPr lang="en-GB" sz="1400" b="0" i="0" u="none" strike="noStrike" baseline="0" dirty="0">
                <a:solidFill>
                  <a:srgbClr val="294054"/>
                </a:solidFill>
                <a:latin typeface="Manrope" pitchFamily="2" charset="0"/>
              </a:rPr>
              <a:t>Under the Public Services Ombudsman (Wales) Act 2019, the Ombudsman considers complaints about bodies providing public services, where responsibility for their provision has been devolved to Wales. The Ombudsman can also commence investigations on her own initiative, where she considers there is reasonable suspicion of systemic maladministration causing personal injustice.</a:t>
            </a:r>
          </a:p>
          <a:p>
            <a:pPr>
              <a:lnSpc>
                <a:spcPct val="120000"/>
              </a:lnSpc>
            </a:pPr>
            <a:r>
              <a:rPr lang="en-GB" sz="1600" b="1" i="0" u="none" strike="noStrike" baseline="0" dirty="0">
                <a:solidFill>
                  <a:srgbClr val="294054"/>
                </a:solidFill>
                <a:latin typeface="Manrope" pitchFamily="2" charset="0"/>
              </a:rPr>
              <a:t>Code of Conduct Complaints</a:t>
            </a:r>
          </a:p>
          <a:p>
            <a:pPr marR="550">
              <a:lnSpc>
                <a:spcPct val="120000"/>
              </a:lnSpc>
            </a:pPr>
            <a:r>
              <a:rPr lang="en-GB" sz="1400" b="0" i="0" u="none" strike="noStrike" baseline="0" dirty="0">
                <a:solidFill>
                  <a:srgbClr val="294054"/>
                </a:solidFill>
                <a:latin typeface="Manrope" pitchFamily="2" charset="0"/>
              </a:rPr>
              <a:t>Under the provisions of Part III of the Local Government Act 2000, together with relevant Orders made by the National Assembly</a:t>
            </a:r>
            <a:r>
              <a:rPr lang="en-GB" sz="1400" dirty="0">
                <a:solidFill>
                  <a:srgbClr val="294054"/>
                </a:solidFill>
                <a:latin typeface="Manrope" pitchFamily="2" charset="0"/>
              </a:rPr>
              <a:t> </a:t>
            </a:r>
            <a:r>
              <a:rPr lang="en-GB" sz="1400" b="0" i="0" u="none" strike="noStrike" baseline="0" dirty="0">
                <a:solidFill>
                  <a:srgbClr val="294054"/>
                </a:solidFill>
                <a:latin typeface="Manrope" pitchFamily="2" charset="0"/>
              </a:rPr>
              <a:t>for Wales under that Act, the Ombudsman considers complaints that members of local authorities have breached their authority’s Code of Conduct.</a:t>
            </a:r>
          </a:p>
          <a:p>
            <a:pPr>
              <a:lnSpc>
                <a:spcPct val="120000"/>
              </a:lnSpc>
            </a:pPr>
            <a:r>
              <a:rPr lang="en-GB" sz="1600" b="1" i="0" u="none" strike="noStrike" baseline="0" dirty="0">
                <a:solidFill>
                  <a:srgbClr val="294054"/>
                </a:solidFill>
                <a:latin typeface="Manrope" pitchFamily="2" charset="0"/>
              </a:rPr>
              <a:t>Driving Systemic Improvement/Standards of Conduct</a:t>
            </a:r>
          </a:p>
          <a:p>
            <a:pPr marR="550">
              <a:lnSpc>
                <a:spcPct val="120000"/>
              </a:lnSpc>
            </a:pPr>
            <a:r>
              <a:rPr lang="en-GB" sz="1400" b="0" i="0" u="none" strike="noStrike" baseline="0" dirty="0">
                <a:solidFill>
                  <a:srgbClr val="294054"/>
                </a:solidFill>
                <a:latin typeface="Manrope" pitchFamily="2" charset="0"/>
              </a:rPr>
              <a:t>Under the Public Services Ombudsman (Wales) Act 2019, the Ombudsman can set complaint-handling standards for public service providers in Wales, publish data on complaints and support good complaint handling through providing training.</a:t>
            </a:r>
          </a:p>
          <a:p>
            <a:endParaRPr lang="en-GB" sz="1600" dirty="0"/>
          </a:p>
        </p:txBody>
      </p:sp>
    </p:spTree>
    <p:extLst>
      <p:ext uri="{BB962C8B-B14F-4D97-AF65-F5344CB8AC3E}">
        <p14:creationId xmlns:p14="http://schemas.microsoft.com/office/powerpoint/2010/main" val="2910210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4BA7D3-0505-8EDC-AB76-620AEDF4B5E2}"/>
              </a:ext>
            </a:extLst>
          </p:cNvPr>
          <p:cNvPicPr>
            <a:picLocks noChangeAspect="1"/>
          </p:cNvPicPr>
          <p:nvPr/>
        </p:nvPicPr>
        <p:blipFill>
          <a:blip r:embed="rId2"/>
          <a:stretch>
            <a:fillRect/>
          </a:stretch>
        </p:blipFill>
        <p:spPr>
          <a:xfrm>
            <a:off x="389043" y="423044"/>
            <a:ext cx="3999323" cy="5316173"/>
          </a:xfrm>
          <a:prstGeom prst="rect">
            <a:avLst/>
          </a:prstGeom>
        </p:spPr>
      </p:pic>
      <p:sp>
        <p:nvSpPr>
          <p:cNvPr id="7" name="Title 1">
            <a:extLst>
              <a:ext uri="{FF2B5EF4-FFF2-40B4-BE49-F238E27FC236}">
                <a16:creationId xmlns:a16="http://schemas.microsoft.com/office/drawing/2014/main" id="{E637D6CD-71CD-FF5F-91AE-BB044656B730}"/>
              </a:ext>
            </a:extLst>
          </p:cNvPr>
          <p:cNvSpPr txBox="1">
            <a:spLocks/>
          </p:cNvSpPr>
          <p:nvPr/>
        </p:nvSpPr>
        <p:spPr>
          <a:xfrm>
            <a:off x="4626901" y="644885"/>
            <a:ext cx="6574972" cy="151190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GB" sz="2200" b="1">
                <a:solidFill>
                  <a:srgbClr val="294054"/>
                </a:solidFill>
                <a:latin typeface="Manrope" pitchFamily="2" charset="0"/>
              </a:rPr>
              <a:t>PSOW Values</a:t>
            </a:r>
            <a:br>
              <a:rPr lang="en-GB" sz="1800">
                <a:solidFill>
                  <a:srgbClr val="294054"/>
                </a:solidFill>
                <a:latin typeface="Manrope" pitchFamily="2" charset="0"/>
              </a:rPr>
            </a:br>
            <a:r>
              <a:rPr lang="en-GB" sz="1600">
                <a:solidFill>
                  <a:srgbClr val="294054"/>
                </a:solidFill>
                <a:latin typeface="Manrope" pitchFamily="2" charset="0"/>
              </a:rPr>
              <a:t>PSOW believes that culture affects every aspect of how we operate and how work gets done.  We trust employees’ sense of purpose, and the set of values we operate by, to steer our culture.  The aim of our values is to provide a template for the behaviours and standards expected when working for us, outlining the way we do things here.</a:t>
            </a:r>
            <a:endParaRPr lang="en-GB" b="1" dirty="0">
              <a:solidFill>
                <a:srgbClr val="294054"/>
              </a:solidFill>
              <a:latin typeface="Manrope" pitchFamily="2" charset="0"/>
            </a:endParaRPr>
          </a:p>
        </p:txBody>
      </p:sp>
      <p:sp>
        <p:nvSpPr>
          <p:cNvPr id="8" name="Content Placeholder 2">
            <a:extLst>
              <a:ext uri="{FF2B5EF4-FFF2-40B4-BE49-F238E27FC236}">
                <a16:creationId xmlns:a16="http://schemas.microsoft.com/office/drawing/2014/main" id="{FCF85B19-2594-E230-4C76-99464DB4AA98}"/>
              </a:ext>
            </a:extLst>
          </p:cNvPr>
          <p:cNvSpPr txBox="1">
            <a:spLocks/>
          </p:cNvSpPr>
          <p:nvPr/>
        </p:nvSpPr>
        <p:spPr>
          <a:xfrm>
            <a:off x="4626901" y="2228731"/>
            <a:ext cx="6574973" cy="3755574"/>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52000" indent="-72000">
              <a:spcBef>
                <a:spcPts val="200"/>
              </a:spcBef>
            </a:pPr>
            <a:r>
              <a:rPr lang="en-GB" sz="1600" b="1">
                <a:solidFill>
                  <a:srgbClr val="294054"/>
                </a:solidFill>
                <a:latin typeface="Manrope" pitchFamily="2" charset="0"/>
              </a:rPr>
              <a:t>A	Achievement:</a:t>
            </a:r>
          </a:p>
          <a:p>
            <a:pPr marL="252000" indent="-72000">
              <a:spcBef>
                <a:spcPts val="200"/>
              </a:spcBef>
            </a:pPr>
            <a:r>
              <a:rPr lang="en-GB" sz="1600" b="1">
                <a:solidFill>
                  <a:srgbClr val="294054"/>
                </a:solidFill>
                <a:latin typeface="Manrope" pitchFamily="2" charset="0"/>
              </a:rPr>
              <a:t>	</a:t>
            </a:r>
            <a:r>
              <a:rPr lang="en-GB" sz="1600">
                <a:solidFill>
                  <a:srgbClr val="294054"/>
                </a:solidFill>
                <a:latin typeface="Manrope" pitchFamily="2" charset="0"/>
              </a:rPr>
              <a:t>Doing the best you can</a:t>
            </a:r>
          </a:p>
          <a:p>
            <a:pPr marL="252000" indent="-72000">
              <a:spcBef>
                <a:spcPts val="200"/>
              </a:spcBef>
            </a:pPr>
            <a:r>
              <a:rPr lang="en-GB" sz="1600" b="1">
                <a:solidFill>
                  <a:srgbClr val="294054"/>
                </a:solidFill>
                <a:latin typeface="Manrope" pitchFamily="2" charset="0"/>
              </a:rPr>
              <a:t>T	Togetherness:</a:t>
            </a:r>
          </a:p>
          <a:p>
            <a:pPr marL="901700" indent="-71438">
              <a:spcBef>
                <a:spcPts val="200"/>
              </a:spcBef>
            </a:pPr>
            <a:r>
              <a:rPr lang="en-GB" sz="1600" b="1">
                <a:solidFill>
                  <a:srgbClr val="294054"/>
                </a:solidFill>
                <a:latin typeface="Manrope" pitchFamily="2" charset="0"/>
              </a:rPr>
              <a:t>	</a:t>
            </a:r>
            <a:r>
              <a:rPr lang="en-GB" sz="1600">
                <a:solidFill>
                  <a:srgbClr val="294054"/>
                </a:solidFill>
                <a:latin typeface="Manrope" pitchFamily="2" charset="0"/>
              </a:rPr>
              <a:t>Being respectful to each other and working collaboratively    for the organisation to succeed</a:t>
            </a:r>
          </a:p>
          <a:p>
            <a:pPr marL="252000" indent="-72000">
              <a:spcBef>
                <a:spcPts val="200"/>
              </a:spcBef>
            </a:pPr>
            <a:r>
              <a:rPr lang="en-GB" sz="1600" b="1">
                <a:solidFill>
                  <a:srgbClr val="294054"/>
                </a:solidFill>
                <a:latin typeface="Manrope" pitchFamily="2" charset="0"/>
              </a:rPr>
              <a:t>P	Positivity:</a:t>
            </a:r>
          </a:p>
          <a:p>
            <a:pPr marL="901700" indent="-71438">
              <a:spcBef>
                <a:spcPts val="200"/>
              </a:spcBef>
            </a:pPr>
            <a:r>
              <a:rPr lang="en-GB" sz="1600" b="1">
                <a:solidFill>
                  <a:srgbClr val="294054"/>
                </a:solidFill>
                <a:latin typeface="Manrope" pitchFamily="2" charset="0"/>
              </a:rPr>
              <a:t>	</a:t>
            </a:r>
            <a:r>
              <a:rPr lang="en-GB" sz="1600">
                <a:solidFill>
                  <a:srgbClr val="294054"/>
                </a:solidFill>
                <a:latin typeface="Manrope" pitchFamily="2" charset="0"/>
              </a:rPr>
              <a:t>Showing enthusiasm and pride about who we are and in     what we do</a:t>
            </a:r>
          </a:p>
          <a:p>
            <a:pPr marL="252000" indent="-72000">
              <a:spcBef>
                <a:spcPts val="200"/>
              </a:spcBef>
            </a:pPr>
            <a:r>
              <a:rPr lang="en-GB" sz="1600" b="1">
                <a:solidFill>
                  <a:srgbClr val="294054"/>
                </a:solidFill>
                <a:latin typeface="Manrope" pitchFamily="2" charset="0"/>
              </a:rPr>
              <a:t>S	Supportiveness:</a:t>
            </a:r>
          </a:p>
          <a:p>
            <a:pPr marL="252000" indent="-72000">
              <a:spcBef>
                <a:spcPts val="200"/>
              </a:spcBef>
            </a:pPr>
            <a:r>
              <a:rPr lang="en-GB" sz="1600">
                <a:solidFill>
                  <a:srgbClr val="294054"/>
                </a:solidFill>
                <a:latin typeface="Manrope" pitchFamily="2" charset="0"/>
              </a:rPr>
              <a:t>	Being there for each other and appreciating our diversity</a:t>
            </a:r>
          </a:p>
          <a:p>
            <a:pPr marL="252000" indent="-72000">
              <a:spcBef>
                <a:spcPts val="200"/>
              </a:spcBef>
            </a:pPr>
            <a:r>
              <a:rPr lang="en-GB" sz="1600" b="1">
                <a:solidFill>
                  <a:srgbClr val="294054"/>
                </a:solidFill>
                <a:latin typeface="Manrope" pitchFamily="2" charset="0"/>
              </a:rPr>
              <a:t>O	Ownership:</a:t>
            </a:r>
          </a:p>
          <a:p>
            <a:pPr marL="252000" indent="-72000">
              <a:spcBef>
                <a:spcPts val="200"/>
              </a:spcBef>
            </a:pPr>
            <a:r>
              <a:rPr lang="en-GB" sz="1600" b="1">
                <a:solidFill>
                  <a:srgbClr val="294054"/>
                </a:solidFill>
                <a:latin typeface="Manrope" pitchFamily="2" charset="0"/>
              </a:rPr>
              <a:t>	</a:t>
            </a:r>
            <a:r>
              <a:rPr lang="en-GB" sz="1600">
                <a:solidFill>
                  <a:srgbClr val="294054"/>
                </a:solidFill>
                <a:latin typeface="Manrope" pitchFamily="2" charset="0"/>
              </a:rPr>
              <a:t>Taking responsibility for everything we do</a:t>
            </a:r>
          </a:p>
          <a:p>
            <a:pPr marL="252000" indent="-72000">
              <a:spcBef>
                <a:spcPts val="200"/>
              </a:spcBef>
            </a:pPr>
            <a:r>
              <a:rPr lang="en-GB" sz="1600" b="1">
                <a:solidFill>
                  <a:srgbClr val="294054"/>
                </a:solidFill>
                <a:latin typeface="Manrope" pitchFamily="2" charset="0"/>
              </a:rPr>
              <a:t>W	Willingness:</a:t>
            </a:r>
          </a:p>
          <a:p>
            <a:pPr marL="252000" indent="-72000">
              <a:spcBef>
                <a:spcPts val="200"/>
              </a:spcBef>
            </a:pPr>
            <a:r>
              <a:rPr lang="en-GB" sz="1600" b="1">
                <a:solidFill>
                  <a:srgbClr val="294054"/>
                </a:solidFill>
                <a:latin typeface="Manrope" pitchFamily="2" charset="0"/>
              </a:rPr>
              <a:t>	</a:t>
            </a:r>
            <a:r>
              <a:rPr lang="en-GB" sz="1600">
                <a:solidFill>
                  <a:srgbClr val="294054"/>
                </a:solidFill>
                <a:latin typeface="Manrope" pitchFamily="2" charset="0"/>
              </a:rPr>
              <a:t>Having a keen, flexible and can-do approach</a:t>
            </a:r>
          </a:p>
          <a:p>
            <a:pPr marL="252000" indent="-72000"/>
            <a:endParaRPr lang="en-GB" sz="1600" dirty="0"/>
          </a:p>
        </p:txBody>
      </p:sp>
    </p:spTree>
    <p:extLst>
      <p:ext uri="{BB962C8B-B14F-4D97-AF65-F5344CB8AC3E}">
        <p14:creationId xmlns:p14="http://schemas.microsoft.com/office/powerpoint/2010/main" val="732612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5D254-B574-4063-9A29-20CFBAA531C4}"/>
              </a:ext>
            </a:extLst>
          </p:cNvPr>
          <p:cNvSpPr>
            <a:spLocks noGrp="1"/>
          </p:cNvSpPr>
          <p:nvPr>
            <p:ph type="title"/>
          </p:nvPr>
        </p:nvSpPr>
        <p:spPr>
          <a:xfrm>
            <a:off x="1097280" y="286603"/>
            <a:ext cx="10058400" cy="993557"/>
          </a:xfrm>
        </p:spPr>
        <p:txBody>
          <a:bodyPr/>
          <a:lstStyle/>
          <a:p>
            <a:r>
              <a:rPr lang="en-GB" b="1" dirty="0">
                <a:solidFill>
                  <a:srgbClr val="294054"/>
                </a:solidFill>
                <a:latin typeface="Manrope" pitchFamily="2" charset="0"/>
              </a:rPr>
              <a:t>A </a:t>
            </a:r>
            <a:r>
              <a:rPr lang="en-GB" b="1" dirty="0" err="1">
                <a:solidFill>
                  <a:srgbClr val="294054"/>
                </a:solidFill>
                <a:latin typeface="Manrope" pitchFamily="2" charset="0"/>
              </a:rPr>
              <a:t>FairPlay</a:t>
            </a:r>
            <a:r>
              <a:rPr lang="en-GB" b="1" dirty="0">
                <a:solidFill>
                  <a:srgbClr val="294054"/>
                </a:solidFill>
                <a:latin typeface="Manrope" pitchFamily="2" charset="0"/>
              </a:rPr>
              <a:t> Employer</a:t>
            </a:r>
          </a:p>
        </p:txBody>
      </p:sp>
      <p:sp>
        <p:nvSpPr>
          <p:cNvPr id="4" name="Content Placeholder 3">
            <a:extLst>
              <a:ext uri="{FF2B5EF4-FFF2-40B4-BE49-F238E27FC236}">
                <a16:creationId xmlns:a16="http://schemas.microsoft.com/office/drawing/2014/main" id="{8B15BC81-3A91-4C84-9BEC-2AB8097C7EF5}"/>
              </a:ext>
            </a:extLst>
          </p:cNvPr>
          <p:cNvSpPr>
            <a:spLocks noGrp="1"/>
          </p:cNvSpPr>
          <p:nvPr>
            <p:ph sz="half" idx="2"/>
          </p:nvPr>
        </p:nvSpPr>
        <p:spPr>
          <a:xfrm>
            <a:off x="4971245" y="1845735"/>
            <a:ext cx="6184435" cy="4023360"/>
          </a:xfrm>
        </p:spPr>
        <p:txBody>
          <a:bodyPr>
            <a:noAutofit/>
          </a:bodyPr>
          <a:lstStyle/>
          <a:p>
            <a:pPr>
              <a:spcBef>
                <a:spcPts val="600"/>
              </a:spcBef>
            </a:pPr>
            <a:r>
              <a:rPr lang="en-GB" sz="1600" dirty="0">
                <a:solidFill>
                  <a:srgbClr val="294054"/>
                </a:solidFill>
                <a:latin typeface="Manrope" pitchFamily="2" charset="0"/>
              </a:rPr>
              <a:t>The Public Services Ombudsman for Wales strives to ensure that people using her service, and those who are employed by her, are treated equally and that she does not inadvertently discriminate against members of any particular group in society.</a:t>
            </a:r>
          </a:p>
          <a:p>
            <a:pPr>
              <a:spcBef>
                <a:spcPts val="600"/>
              </a:spcBef>
            </a:pPr>
            <a:r>
              <a:rPr lang="en-GB" sz="1600" dirty="0">
                <a:solidFill>
                  <a:srgbClr val="294054"/>
                </a:solidFill>
                <a:latin typeface="Manrope" pitchFamily="2" charset="0"/>
              </a:rPr>
              <a:t>We are Disability Confident Committed and have therefore signed up to:</a:t>
            </a:r>
          </a:p>
          <a:p>
            <a:pPr>
              <a:spcBef>
                <a:spcPts val="600"/>
              </a:spcBef>
            </a:pPr>
            <a:endParaRPr lang="en-GB" sz="1600" dirty="0">
              <a:solidFill>
                <a:srgbClr val="294054"/>
              </a:solidFill>
              <a:latin typeface="Manrope" pitchFamily="2" charset="0"/>
            </a:endParaRPr>
          </a:p>
          <a:p>
            <a:pPr marL="377825" indent="-285750">
              <a:spcBef>
                <a:spcPts val="600"/>
              </a:spcBef>
              <a:buClr>
                <a:srgbClr val="294054"/>
              </a:buClr>
              <a:buFont typeface="Wingdings" panose="05000000000000000000" pitchFamily="2" charset="2"/>
              <a:buChar char="q"/>
            </a:pPr>
            <a:r>
              <a:rPr lang="en-GB" sz="1600" dirty="0">
                <a:solidFill>
                  <a:srgbClr val="294054"/>
                </a:solidFill>
                <a:latin typeface="Manrope" pitchFamily="2" charset="0"/>
              </a:rPr>
              <a:t>inclusive and accessible recruitment</a:t>
            </a:r>
          </a:p>
          <a:p>
            <a:pPr marL="377825" indent="-285750">
              <a:spcBef>
                <a:spcPts val="600"/>
              </a:spcBef>
              <a:buClr>
                <a:srgbClr val="294054"/>
              </a:buClr>
              <a:buFont typeface="Wingdings" panose="05000000000000000000" pitchFamily="2" charset="2"/>
              <a:buChar char="q"/>
            </a:pPr>
            <a:r>
              <a:rPr lang="en-GB" sz="1600" dirty="0">
                <a:solidFill>
                  <a:srgbClr val="294054"/>
                </a:solidFill>
                <a:latin typeface="Manrope" pitchFamily="2" charset="0"/>
              </a:rPr>
              <a:t>communicating vacancies</a:t>
            </a:r>
          </a:p>
          <a:p>
            <a:pPr marL="377825" indent="-285750">
              <a:spcBef>
                <a:spcPts val="600"/>
              </a:spcBef>
              <a:buClr>
                <a:srgbClr val="294054"/>
              </a:buClr>
              <a:buFont typeface="Wingdings" panose="05000000000000000000" pitchFamily="2" charset="2"/>
              <a:buChar char="q"/>
            </a:pPr>
            <a:r>
              <a:rPr lang="en-GB" sz="1600" dirty="0">
                <a:solidFill>
                  <a:srgbClr val="294054"/>
                </a:solidFill>
                <a:latin typeface="Manrope" pitchFamily="2" charset="0"/>
              </a:rPr>
              <a:t>offering an interview to disabled people who meet the essential criteria of the person specification</a:t>
            </a:r>
          </a:p>
          <a:p>
            <a:pPr marL="377825" indent="-285750">
              <a:spcBef>
                <a:spcPts val="600"/>
              </a:spcBef>
              <a:buClr>
                <a:srgbClr val="294054"/>
              </a:buClr>
              <a:buFont typeface="Wingdings" panose="05000000000000000000" pitchFamily="2" charset="2"/>
              <a:buChar char="q"/>
            </a:pPr>
            <a:r>
              <a:rPr lang="en-GB" sz="1600" dirty="0">
                <a:solidFill>
                  <a:srgbClr val="294054"/>
                </a:solidFill>
                <a:latin typeface="Manrope" pitchFamily="2" charset="0"/>
              </a:rPr>
              <a:t>providing reasonable adjustments</a:t>
            </a:r>
          </a:p>
          <a:p>
            <a:pPr marL="377825" indent="-285750">
              <a:spcBef>
                <a:spcPts val="600"/>
              </a:spcBef>
              <a:buClr>
                <a:srgbClr val="294054"/>
              </a:buClr>
              <a:buFont typeface="Wingdings" panose="05000000000000000000" pitchFamily="2" charset="2"/>
              <a:buChar char="q"/>
            </a:pPr>
            <a:r>
              <a:rPr lang="en-GB" sz="1600" dirty="0">
                <a:solidFill>
                  <a:srgbClr val="294054"/>
                </a:solidFill>
                <a:latin typeface="Manrope" pitchFamily="2" charset="0"/>
              </a:rPr>
              <a:t>supporting existing employees</a:t>
            </a:r>
          </a:p>
          <a:p>
            <a:pPr>
              <a:spcBef>
                <a:spcPts val="600"/>
              </a:spcBef>
            </a:pPr>
            <a:endParaRPr lang="en-GB" sz="1600" dirty="0">
              <a:solidFill>
                <a:srgbClr val="294054"/>
              </a:solidFill>
              <a:latin typeface="Manrope" pitchFamily="2" charset="0"/>
            </a:endParaRPr>
          </a:p>
          <a:p>
            <a:pPr>
              <a:spcBef>
                <a:spcPts val="600"/>
              </a:spcBef>
            </a:pPr>
            <a:r>
              <a:rPr lang="en-GB" sz="1600" dirty="0">
                <a:solidFill>
                  <a:srgbClr val="294054"/>
                </a:solidFill>
                <a:latin typeface="Manrope" pitchFamily="2" charset="0"/>
              </a:rPr>
              <a:t>We have achieved Silver </a:t>
            </a:r>
            <a:r>
              <a:rPr lang="en-GB" sz="1600" dirty="0" err="1">
                <a:solidFill>
                  <a:srgbClr val="294054"/>
                </a:solidFill>
                <a:latin typeface="Manrope" pitchFamily="2" charset="0"/>
              </a:rPr>
              <a:t>FairPlay</a:t>
            </a:r>
            <a:r>
              <a:rPr lang="en-GB" sz="1600" dirty="0">
                <a:solidFill>
                  <a:srgbClr val="294054"/>
                </a:solidFill>
                <a:latin typeface="Manrope" pitchFamily="2" charset="0"/>
              </a:rPr>
              <a:t> Employer accreditation under the </a:t>
            </a:r>
            <a:r>
              <a:rPr lang="en-GB" sz="1600" dirty="0" err="1">
                <a:solidFill>
                  <a:srgbClr val="294054"/>
                </a:solidFill>
                <a:latin typeface="Manrope" pitchFamily="2" charset="0"/>
              </a:rPr>
              <a:t>Chwarae</a:t>
            </a:r>
            <a:r>
              <a:rPr lang="en-GB" sz="1600" dirty="0">
                <a:solidFill>
                  <a:srgbClr val="294054"/>
                </a:solidFill>
                <a:latin typeface="Manrope" pitchFamily="2" charset="0"/>
              </a:rPr>
              <a:t> </a:t>
            </a:r>
            <a:r>
              <a:rPr lang="en-GB" sz="1600" dirty="0" err="1">
                <a:solidFill>
                  <a:srgbClr val="294054"/>
                </a:solidFill>
                <a:latin typeface="Manrope" pitchFamily="2" charset="0"/>
              </a:rPr>
              <a:t>Teg</a:t>
            </a:r>
            <a:r>
              <a:rPr lang="en-GB" sz="1600" dirty="0">
                <a:solidFill>
                  <a:srgbClr val="294054"/>
                </a:solidFill>
                <a:latin typeface="Manrope" pitchFamily="2" charset="0"/>
              </a:rPr>
              <a:t> </a:t>
            </a:r>
            <a:r>
              <a:rPr lang="en-GB" sz="1600" dirty="0" err="1">
                <a:solidFill>
                  <a:srgbClr val="294054"/>
                </a:solidFill>
                <a:latin typeface="Manrope" pitchFamily="2" charset="0"/>
              </a:rPr>
              <a:t>FairPlay</a:t>
            </a:r>
            <a:r>
              <a:rPr lang="en-GB" sz="1600" dirty="0">
                <a:solidFill>
                  <a:srgbClr val="294054"/>
                </a:solidFill>
                <a:latin typeface="Manrope" pitchFamily="2" charset="0"/>
              </a:rPr>
              <a:t> Employer Scheme.</a:t>
            </a:r>
          </a:p>
        </p:txBody>
      </p:sp>
      <p:pic>
        <p:nvPicPr>
          <p:cNvPr id="5" name="Content Placeholder 4" descr="A close up of a sign&#10;&#10;Description automatically generated">
            <a:extLst>
              <a:ext uri="{FF2B5EF4-FFF2-40B4-BE49-F238E27FC236}">
                <a16:creationId xmlns:a16="http://schemas.microsoft.com/office/drawing/2014/main" id="{95C9CC60-F1B0-4675-B190-92B0A6569147}"/>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97280" y="1972991"/>
            <a:ext cx="3272631" cy="1577408"/>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68743F37-3D53-40D6-856C-8DD42D79B6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806" y="3550399"/>
            <a:ext cx="4224239" cy="2194792"/>
          </a:xfrm>
          <a:prstGeom prst="rect">
            <a:avLst/>
          </a:prstGeom>
        </p:spPr>
      </p:pic>
    </p:spTree>
    <p:extLst>
      <p:ext uri="{BB962C8B-B14F-4D97-AF65-F5344CB8AC3E}">
        <p14:creationId xmlns:p14="http://schemas.microsoft.com/office/powerpoint/2010/main" val="3615438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5D254-B574-4063-9A29-20CFBAA531C4}"/>
              </a:ext>
            </a:extLst>
          </p:cNvPr>
          <p:cNvSpPr>
            <a:spLocks noGrp="1"/>
          </p:cNvSpPr>
          <p:nvPr>
            <p:ph type="title"/>
          </p:nvPr>
        </p:nvSpPr>
        <p:spPr>
          <a:xfrm>
            <a:off x="1097280" y="286603"/>
            <a:ext cx="10058400" cy="993557"/>
          </a:xfrm>
        </p:spPr>
        <p:txBody>
          <a:bodyPr/>
          <a:lstStyle/>
          <a:p>
            <a:r>
              <a:rPr lang="en-GB" b="1" dirty="0">
                <a:solidFill>
                  <a:srgbClr val="294054"/>
                </a:solidFill>
                <a:latin typeface="Manrope" pitchFamily="2" charset="0"/>
              </a:rPr>
              <a:t>Benefits</a:t>
            </a:r>
          </a:p>
        </p:txBody>
      </p:sp>
      <p:sp>
        <p:nvSpPr>
          <p:cNvPr id="4" name="Content Placeholder 3">
            <a:extLst>
              <a:ext uri="{FF2B5EF4-FFF2-40B4-BE49-F238E27FC236}">
                <a16:creationId xmlns:a16="http://schemas.microsoft.com/office/drawing/2014/main" id="{8B15BC81-3A91-4C84-9BEC-2AB8097C7EF5}"/>
              </a:ext>
            </a:extLst>
          </p:cNvPr>
          <p:cNvSpPr>
            <a:spLocks noGrp="1"/>
          </p:cNvSpPr>
          <p:nvPr>
            <p:ph sz="half" idx="2"/>
          </p:nvPr>
        </p:nvSpPr>
        <p:spPr>
          <a:xfrm>
            <a:off x="1097280" y="1845735"/>
            <a:ext cx="10058400" cy="4023360"/>
          </a:xfrm>
        </p:spPr>
        <p:txBody>
          <a:bodyPr>
            <a:noAutofit/>
          </a:bodyPr>
          <a:lstStyle/>
          <a:p>
            <a:pPr marL="342900" lvl="0" indent="-342900">
              <a:spcBef>
                <a:spcPts val="600"/>
              </a:spcBef>
              <a:spcAft>
                <a:spcPts val="1000"/>
              </a:spcAft>
              <a:buClr>
                <a:srgbClr val="294054"/>
              </a:buClr>
              <a:buFont typeface="Symbol" panose="05050102010706020507" pitchFamily="18" charset="2"/>
              <a:buChar char=""/>
            </a:pPr>
            <a:r>
              <a:rPr lang="en-GB" sz="1600" dirty="0">
                <a:solidFill>
                  <a:srgbClr val="294054"/>
                </a:solidFill>
                <a:effectLst/>
                <a:latin typeface="Manrope" pitchFamily="2" charset="0"/>
                <a:ea typeface="Calibri" panose="020F0502020204030204" pitchFamily="34" charset="0"/>
                <a:cs typeface="Times New Roman" panose="02020603050405020304" pitchFamily="18" charset="0"/>
              </a:rPr>
              <a:t>Competitive salary</a:t>
            </a:r>
          </a:p>
          <a:p>
            <a:pPr marL="342900" lvl="0" indent="-342900">
              <a:spcBef>
                <a:spcPts val="600"/>
              </a:spcBef>
              <a:spcAft>
                <a:spcPts val="1000"/>
              </a:spcAft>
              <a:buClr>
                <a:srgbClr val="294054"/>
              </a:buClr>
              <a:buFont typeface="Symbol" panose="05050102010706020507" pitchFamily="18" charset="2"/>
              <a:buChar char=""/>
            </a:pPr>
            <a:r>
              <a:rPr lang="en-GB" sz="1600" dirty="0">
                <a:solidFill>
                  <a:srgbClr val="294054"/>
                </a:solidFill>
                <a:effectLst/>
                <a:latin typeface="Manrope" pitchFamily="2" charset="0"/>
                <a:ea typeface="Calibri" panose="020F0502020204030204" pitchFamily="34" charset="0"/>
                <a:cs typeface="Times New Roman" panose="02020603050405020304" pitchFamily="18" charset="0"/>
              </a:rPr>
              <a:t>Civil Service Pension Scheme</a:t>
            </a:r>
          </a:p>
          <a:p>
            <a:pPr marL="342900" lvl="0" indent="-342900">
              <a:spcBef>
                <a:spcPts val="600"/>
              </a:spcBef>
              <a:spcAft>
                <a:spcPts val="1000"/>
              </a:spcAft>
              <a:buClr>
                <a:srgbClr val="294054"/>
              </a:buClr>
              <a:buFont typeface="Symbol" panose="05050102010706020507" pitchFamily="18" charset="2"/>
              <a:buChar char=""/>
            </a:pPr>
            <a:r>
              <a:rPr lang="en-GB" sz="1600" dirty="0">
                <a:solidFill>
                  <a:srgbClr val="294054"/>
                </a:solidFill>
                <a:effectLst/>
                <a:latin typeface="Manrope" pitchFamily="2" charset="0"/>
                <a:ea typeface="Calibri" panose="020F0502020204030204" pitchFamily="34" charset="0"/>
                <a:cs typeface="Times New Roman" panose="02020603050405020304" pitchFamily="18" charset="0"/>
              </a:rPr>
              <a:t>Flexi-time Scheme</a:t>
            </a:r>
          </a:p>
          <a:p>
            <a:pPr marL="342900" lvl="0" indent="-342900">
              <a:spcBef>
                <a:spcPts val="600"/>
              </a:spcBef>
              <a:spcAft>
                <a:spcPts val="1000"/>
              </a:spcAft>
              <a:buClr>
                <a:srgbClr val="294054"/>
              </a:buClr>
              <a:buFont typeface="Symbol" panose="05050102010706020507" pitchFamily="18" charset="2"/>
              <a:buChar char=""/>
            </a:pPr>
            <a:r>
              <a:rPr lang="en-GB" sz="1600" dirty="0">
                <a:solidFill>
                  <a:srgbClr val="294054"/>
                </a:solidFill>
                <a:effectLst/>
                <a:latin typeface="Manrope" pitchFamily="2" charset="0"/>
                <a:ea typeface="Calibri" panose="020F0502020204030204" pitchFamily="34" charset="0"/>
                <a:cs typeface="Times New Roman" panose="02020603050405020304" pitchFamily="18" charset="0"/>
              </a:rPr>
              <a:t>Discounted Gym Membership</a:t>
            </a:r>
          </a:p>
          <a:p>
            <a:pPr marL="342900" lvl="0" indent="-342900">
              <a:spcBef>
                <a:spcPts val="600"/>
              </a:spcBef>
              <a:spcAft>
                <a:spcPts val="1000"/>
              </a:spcAft>
              <a:buClr>
                <a:srgbClr val="294054"/>
              </a:buClr>
              <a:buFont typeface="Symbol" panose="05050102010706020507" pitchFamily="18" charset="2"/>
              <a:buChar char=""/>
            </a:pPr>
            <a:r>
              <a:rPr lang="en-GB" sz="1600" dirty="0">
                <a:solidFill>
                  <a:srgbClr val="294054"/>
                </a:solidFill>
                <a:effectLst/>
                <a:latin typeface="Manrope" pitchFamily="2" charset="0"/>
                <a:ea typeface="Calibri" panose="020F0502020204030204" pitchFamily="34" charset="0"/>
                <a:cs typeface="Times New Roman" panose="02020603050405020304" pitchFamily="18" charset="0"/>
              </a:rPr>
              <a:t>Health Cash Plan</a:t>
            </a:r>
          </a:p>
          <a:p>
            <a:pPr marL="342900" lvl="0" indent="-342900">
              <a:spcBef>
                <a:spcPts val="600"/>
              </a:spcBef>
              <a:spcAft>
                <a:spcPts val="1000"/>
              </a:spcAft>
              <a:buClr>
                <a:srgbClr val="294054"/>
              </a:buClr>
              <a:buFont typeface="Symbol" panose="05050102010706020507" pitchFamily="18" charset="2"/>
              <a:buChar char=""/>
            </a:pPr>
            <a:r>
              <a:rPr lang="en-GB" sz="1600" dirty="0">
                <a:solidFill>
                  <a:srgbClr val="294054"/>
                </a:solidFill>
                <a:effectLst/>
                <a:latin typeface="Manrope" pitchFamily="2" charset="0"/>
                <a:ea typeface="Calibri" panose="020F0502020204030204" pitchFamily="34" charset="0"/>
                <a:cs typeface="Times New Roman" panose="02020603050405020304" pitchFamily="18" charset="0"/>
              </a:rPr>
              <a:t>Discounted Purchase Schemes</a:t>
            </a:r>
          </a:p>
          <a:p>
            <a:pPr marL="342900" lvl="0" indent="-342900">
              <a:spcBef>
                <a:spcPts val="600"/>
              </a:spcBef>
              <a:spcAft>
                <a:spcPts val="1000"/>
              </a:spcAft>
              <a:buClr>
                <a:srgbClr val="294054"/>
              </a:buClr>
              <a:buFont typeface="Symbol" panose="05050102010706020507" pitchFamily="18" charset="2"/>
              <a:buChar char=""/>
            </a:pPr>
            <a:r>
              <a:rPr lang="en-GB" sz="1600" dirty="0">
                <a:solidFill>
                  <a:srgbClr val="294054"/>
                </a:solidFill>
                <a:effectLst/>
                <a:latin typeface="Manrope" pitchFamily="2" charset="0"/>
                <a:ea typeface="Calibri" panose="020F0502020204030204" pitchFamily="34" charset="0"/>
                <a:cs typeface="Times New Roman" panose="02020603050405020304" pitchFamily="18" charset="0"/>
              </a:rPr>
              <a:t>32 days annual leave plus bank holidays - pro rata for part time employees</a:t>
            </a:r>
          </a:p>
          <a:p>
            <a:pPr marL="342900" lvl="0" indent="-342900">
              <a:spcBef>
                <a:spcPts val="600"/>
              </a:spcBef>
              <a:spcAft>
                <a:spcPts val="1000"/>
              </a:spcAft>
              <a:buClr>
                <a:srgbClr val="294054"/>
              </a:buClr>
              <a:buFont typeface="Symbol" panose="05050102010706020507" pitchFamily="18" charset="2"/>
              <a:buChar char=""/>
            </a:pPr>
            <a:r>
              <a:rPr lang="en-GB" sz="1600" dirty="0">
                <a:solidFill>
                  <a:srgbClr val="294054"/>
                </a:solidFill>
                <a:effectLst/>
                <a:latin typeface="Manrope" pitchFamily="2" charset="0"/>
                <a:ea typeface="Calibri" panose="020F0502020204030204" pitchFamily="34" charset="0"/>
                <a:cs typeface="Times New Roman" panose="02020603050405020304" pitchFamily="18" charset="0"/>
              </a:rPr>
              <a:t>Excellent on-site facilities and equipment for home working </a:t>
            </a:r>
            <a:endParaRPr lang="en-GB" sz="1600" b="1" dirty="0">
              <a:solidFill>
                <a:srgbClr val="FF0000"/>
              </a:solidFill>
              <a:effectLst/>
              <a:latin typeface="Manrope" pitchFamily="2" charset="0"/>
              <a:ea typeface="Calibri" panose="020F0502020204030204" pitchFamily="34" charset="0"/>
              <a:cs typeface="Times New Roman" panose="02020603050405020304" pitchFamily="18" charset="0"/>
            </a:endParaRPr>
          </a:p>
          <a:p>
            <a:pPr marL="342900" lvl="0" indent="-342900">
              <a:spcBef>
                <a:spcPts val="600"/>
              </a:spcBef>
              <a:spcAft>
                <a:spcPts val="1000"/>
              </a:spcAft>
              <a:buClr>
                <a:srgbClr val="294054"/>
              </a:buClr>
              <a:buFont typeface="Symbol" panose="05050102010706020507" pitchFamily="18" charset="2"/>
              <a:buChar char=""/>
            </a:pPr>
            <a:r>
              <a:rPr lang="en-GB" sz="1600" dirty="0">
                <a:solidFill>
                  <a:srgbClr val="294054"/>
                </a:solidFill>
                <a:effectLst/>
                <a:latin typeface="Manrope" pitchFamily="2" charset="0"/>
                <a:ea typeface="Calibri" panose="020F0502020204030204" pitchFamily="34" charset="0"/>
                <a:cs typeface="Times New Roman" panose="02020603050405020304" pitchFamily="18" charset="0"/>
              </a:rPr>
              <a:t>Free external counselling and occupational health support  </a:t>
            </a:r>
          </a:p>
        </p:txBody>
      </p:sp>
    </p:spTree>
    <p:extLst>
      <p:ext uri="{BB962C8B-B14F-4D97-AF65-F5344CB8AC3E}">
        <p14:creationId xmlns:p14="http://schemas.microsoft.com/office/powerpoint/2010/main" val="3527211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87A8D-F2C1-4F8B-B8BF-62E6DA73B1EA}"/>
              </a:ext>
            </a:extLst>
          </p:cNvPr>
          <p:cNvSpPr>
            <a:spLocks noGrp="1"/>
          </p:cNvSpPr>
          <p:nvPr>
            <p:ph type="title"/>
          </p:nvPr>
        </p:nvSpPr>
        <p:spPr/>
        <p:txBody>
          <a:bodyPr>
            <a:normAutofit/>
          </a:bodyPr>
          <a:lstStyle/>
          <a:p>
            <a:r>
              <a:rPr lang="en-GB" sz="7200" b="1" dirty="0">
                <a:solidFill>
                  <a:srgbClr val="294054"/>
                </a:solidFill>
                <a:latin typeface="Manrope" pitchFamily="2" charset="0"/>
              </a:rPr>
              <a:t>About the role</a:t>
            </a:r>
          </a:p>
        </p:txBody>
      </p:sp>
    </p:spTree>
    <p:extLst>
      <p:ext uri="{BB962C8B-B14F-4D97-AF65-F5344CB8AC3E}">
        <p14:creationId xmlns:p14="http://schemas.microsoft.com/office/powerpoint/2010/main" val="4265386748"/>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8bf4e948-68b2-43c4-af7e-96cc69047ab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E7FC4A7443E9E4699EBD85206805065" ma:contentTypeVersion="17" ma:contentTypeDescription="Create a new document." ma:contentTypeScope="" ma:versionID="b3302da6e064851d4b8b0db964aaab17">
  <xsd:schema xmlns:xsd="http://www.w3.org/2001/XMLSchema" xmlns:xs="http://www.w3.org/2001/XMLSchema" xmlns:p="http://schemas.microsoft.com/office/2006/metadata/properties" xmlns:ns3="c2d3e7e5-f39a-43d6-96b9-70b22f584e05" xmlns:ns4="8bf4e948-68b2-43c4-af7e-96cc69047abf" targetNamespace="http://schemas.microsoft.com/office/2006/metadata/properties" ma:root="true" ma:fieldsID="08fc2db3decced337eea77aee6bea3f2" ns3:_="" ns4:_="">
    <xsd:import namespace="c2d3e7e5-f39a-43d6-96b9-70b22f584e05"/>
    <xsd:import namespace="8bf4e948-68b2-43c4-af7e-96cc69047ab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LengthInSeconds" minOccurs="0"/>
                <xsd:element ref="ns4:MediaServiceAutoTags" minOccurs="0"/>
                <xsd:element ref="ns4:MediaServiceAutoKeyPoints" minOccurs="0"/>
                <xsd:element ref="ns4:MediaServiceKeyPoints" minOccurs="0"/>
                <xsd:element ref="ns4:_activity" minOccurs="0"/>
                <xsd:element ref="ns4:MediaServiceOCR" minOccurs="0"/>
                <xsd:element ref="ns4:MediaServiceGenerationTime" minOccurs="0"/>
                <xsd:element ref="ns4:MediaServiceEventHashCode"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d3e7e5-f39a-43d6-96b9-70b22f584e0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bf4e948-68b2-43c4-af7e-96cc69047ab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Tags" ma:index="15" nillable="true" ma:displayName="Tags" ma:internalName="MediaServiceAutoTags"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_activity" ma:index="18" nillable="true" ma:displayName="_activity" ma:hidden="true" ma:internalName="_activity">
      <xsd:simpleType>
        <xsd:restriction base="dms:Note"/>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265481E-A568-4494-94AD-31D0C74FB14A}">
  <ds:schemaRefs>
    <ds:schemaRef ds:uri="http://schemas.microsoft.com/office/2006/documentManagement/types"/>
    <ds:schemaRef ds:uri="http://schemas.openxmlformats.org/package/2006/metadata/core-properties"/>
    <ds:schemaRef ds:uri="http://purl.org/dc/dcmitype/"/>
    <ds:schemaRef ds:uri="8bf4e948-68b2-43c4-af7e-96cc69047abf"/>
    <ds:schemaRef ds:uri="http://purl.org/dc/elements/1.1/"/>
    <ds:schemaRef ds:uri="http://schemas.microsoft.com/office/2006/metadata/properties"/>
    <ds:schemaRef ds:uri="http://schemas.microsoft.com/office/infopath/2007/PartnerControls"/>
    <ds:schemaRef ds:uri="c2d3e7e5-f39a-43d6-96b9-70b22f584e05"/>
    <ds:schemaRef ds:uri="http://www.w3.org/XML/1998/namespace"/>
    <ds:schemaRef ds:uri="http://purl.org/dc/terms/"/>
  </ds:schemaRefs>
</ds:datastoreItem>
</file>

<file path=customXml/itemProps2.xml><?xml version="1.0" encoding="utf-8"?>
<ds:datastoreItem xmlns:ds="http://schemas.openxmlformats.org/officeDocument/2006/customXml" ds:itemID="{109DDB32-2989-4486-9F5F-FAAFE101E6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2d3e7e5-f39a-43d6-96b9-70b22f584e05"/>
    <ds:schemaRef ds:uri="8bf4e948-68b2-43c4-af7e-96cc69047a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5F29227-FF93-4568-BE9C-73FF2B1749E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0</TotalTime>
  <Words>3006</Words>
  <Application>Microsoft Office PowerPoint</Application>
  <PresentationFormat>Widescreen</PresentationFormat>
  <Paragraphs>212</Paragraphs>
  <Slides>31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vt:lpstr>
      <vt:lpstr>Calibri</vt:lpstr>
      <vt:lpstr>Calibri Light</vt:lpstr>
      <vt:lpstr>Gotham Light</vt:lpstr>
      <vt:lpstr>Manrope</vt:lpstr>
      <vt:lpstr>Symbol</vt:lpstr>
      <vt:lpstr>Wingdings</vt:lpstr>
      <vt:lpstr>Retrospect</vt:lpstr>
      <vt:lpstr>Trainee Casework Support Officer Recruitment Pack Closing Date: 5pm 14 September 2026</vt:lpstr>
      <vt:lpstr>Contents</vt:lpstr>
      <vt:lpstr>Introduction</vt:lpstr>
      <vt:lpstr>About the Ombudsman</vt:lpstr>
      <vt:lpstr>About the Ombudsman</vt:lpstr>
      <vt:lpstr>PowerPoint Presentation</vt:lpstr>
      <vt:lpstr>A FairPlay Employer</vt:lpstr>
      <vt:lpstr>Benefits</vt:lpstr>
      <vt:lpstr>About the role</vt:lpstr>
      <vt:lpstr>Job Description</vt:lpstr>
      <vt:lpstr>Purpose of the role</vt:lpstr>
      <vt:lpstr>Responsibilities As a Trainee Casework Support Officer:</vt:lpstr>
      <vt:lpstr>Responsibilities continued As a Trainee Casework Support Officer (1)</vt:lpstr>
      <vt:lpstr>Responsibilities Continued  As a Trainee Casework Support Officer (2)</vt:lpstr>
      <vt:lpstr>Objectives for all PSOW Staff Trainee Casework Support Officer </vt:lpstr>
      <vt:lpstr>Objectives for all PSOW Staff Trainee Casework Support Officer (1)</vt:lpstr>
      <vt:lpstr>Requirements Person Specification</vt:lpstr>
      <vt:lpstr>Requirements Person Specification</vt:lpstr>
      <vt:lpstr>Requirements Person Specification</vt:lpstr>
      <vt:lpstr>Requirements Person Specification</vt:lpstr>
      <vt:lpstr>How to Apply</vt:lpstr>
      <vt:lpstr>Applying for the role </vt:lpstr>
      <vt:lpstr>PowerPoint Presentation</vt:lpstr>
      <vt:lpstr>Guidance on how to apply</vt:lpstr>
      <vt:lpstr>Submitting your application</vt:lpstr>
      <vt:lpstr>Recruitment &amp; Selection Process</vt:lpstr>
      <vt:lpstr>Recruitment &amp; Selection Process</vt:lpstr>
      <vt:lpstr>PowerPoint Presentation</vt:lpstr>
      <vt:lpstr>Data Protection</vt:lpstr>
      <vt:lpstr>Privacy Notice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 Casework Officer Recruitment Pack Closing Date: Midday 27 January 2020</dc:title>
  <dc:creator>Marilyn Morgan</dc:creator>
  <cp:lastModifiedBy>Ffion Jones</cp:lastModifiedBy>
  <cp:revision>93</cp:revision>
  <cp:lastPrinted>2020-02-18T09:53:17Z</cp:lastPrinted>
  <dcterms:created xsi:type="dcterms:W3CDTF">2020-02-17T14:10:40Z</dcterms:created>
  <dcterms:modified xsi:type="dcterms:W3CDTF">2026-09-03T16:29:53Z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0x0101004E7FC4A7443E9E4699EBD85206805065</vt:lpwstr>
  </property>
</Properties>
</file>