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36"/>
  </p:notesMasterIdLst>
  <p:sldIdLst>
    <p:sldId id="256" r:id="rId5"/>
    <p:sldId id="259" r:id="rId6"/>
    <p:sldId id="260" r:id="rId7"/>
    <p:sldId id="266" r:id="rId8"/>
    <p:sldId id="261" r:id="rId9"/>
    <p:sldId id="291" r:id="rId10"/>
    <p:sldId id="284" r:id="rId11"/>
    <p:sldId id="286" r:id="rId12"/>
    <p:sldId id="265" r:id="rId13"/>
    <p:sldId id="264" r:id="rId14"/>
    <p:sldId id="267" r:id="rId15"/>
    <p:sldId id="269" r:id="rId16"/>
    <p:sldId id="296" r:id="rId17"/>
    <p:sldId id="292" r:id="rId18"/>
    <p:sldId id="299" r:id="rId19"/>
    <p:sldId id="298" r:id="rId20"/>
    <p:sldId id="293" r:id="rId21"/>
    <p:sldId id="297" r:id="rId22"/>
    <p:sldId id="294" r:id="rId23"/>
    <p:sldId id="289" r:id="rId24"/>
    <p:sldId id="272" r:id="rId25"/>
    <p:sldId id="273" r:id="rId26"/>
    <p:sldId id="282" r:id="rId27"/>
    <p:sldId id="274" r:id="rId28"/>
    <p:sldId id="275" r:id="rId29"/>
    <p:sldId id="280" r:id="rId30"/>
    <p:sldId id="276" r:id="rId31"/>
    <p:sldId id="300" r:id="rId32"/>
    <p:sldId id="277" r:id="rId33"/>
    <p:sldId id="278" r:id="rId34"/>
    <p:sldId id="279" r:id="rId3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lyn Morgan" initials="MM" lastIdx="7" clrIdx="0">
    <p:extLst>
      <p:ext uri="{19B8F6BF-5375-455C-9EA6-DF929625EA0E}">
        <p15:presenceInfo xmlns:p15="http://schemas.microsoft.com/office/powerpoint/2012/main" userId="S-1-5-21-497472960-4190691864-3839655171-2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054"/>
    <a:srgbClr val="3869FF"/>
    <a:srgbClr val="178ED5"/>
    <a:srgbClr val="1DCC80"/>
    <a:srgbClr val="26BE7C"/>
    <a:srgbClr val="4ADEE3"/>
    <a:srgbClr val="86C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2702A-CB16-46A5-9672-B29A9A048553}" v="48" dt="2026-01-09T15:48:55.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76" d="100"/>
          <a:sy n="76" d="100"/>
        </p:scale>
        <p:origin x="126"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lyn Garner" userId="d82336c5-a7e7-43bf-9a09-8749e6d8a54f" providerId="ADAL" clId="{EE3A9C7C-45C8-4ACA-ACD6-A5D14A828047}"/>
    <pc:docChg chg="undo redo custSel addSld delSld modSld">
      <pc:chgData name="Marilyn Garner" userId="d82336c5-a7e7-43bf-9a09-8749e6d8a54f" providerId="ADAL" clId="{EE3A9C7C-45C8-4ACA-ACD6-A5D14A828047}" dt="2026-01-09T15:50:58.704" v="1949" actId="6549"/>
      <pc:docMkLst>
        <pc:docMk/>
      </pc:docMkLst>
      <pc:sldChg chg="modSp mod">
        <pc:chgData name="Marilyn Garner" userId="d82336c5-a7e7-43bf-9a09-8749e6d8a54f" providerId="ADAL" clId="{EE3A9C7C-45C8-4ACA-ACD6-A5D14A828047}" dt="2026-01-09T14:55:43.728" v="269" actId="20577"/>
        <pc:sldMkLst>
          <pc:docMk/>
          <pc:sldMk cId="3353607818" sldId="256"/>
        </pc:sldMkLst>
        <pc:spChg chg="mod">
          <ac:chgData name="Marilyn Garner" userId="d82336c5-a7e7-43bf-9a09-8749e6d8a54f" providerId="ADAL" clId="{EE3A9C7C-45C8-4ACA-ACD6-A5D14A828047}" dt="2026-01-09T14:55:43.728" v="269" actId="20577"/>
          <ac:spMkLst>
            <pc:docMk/>
            <pc:sldMk cId="3353607818" sldId="256"/>
            <ac:spMk id="2" creationId="{6472B201-8608-47DF-B9AF-8D39140E95E8}"/>
          </ac:spMkLst>
        </pc:spChg>
        <pc:picChg chg="mod">
          <ac:chgData name="Marilyn Garner" userId="d82336c5-a7e7-43bf-9a09-8749e6d8a54f" providerId="ADAL" clId="{EE3A9C7C-45C8-4ACA-ACD6-A5D14A828047}" dt="2026-01-09T14:53:37.985" v="204" actId="1076"/>
          <ac:picMkLst>
            <pc:docMk/>
            <pc:sldMk cId="3353607818" sldId="256"/>
            <ac:picMk id="4" creationId="{71BCA77A-E17E-4813-EC59-595A37DAC217}"/>
          </ac:picMkLst>
        </pc:picChg>
      </pc:sldChg>
      <pc:sldChg chg="modSp mod">
        <pc:chgData name="Marilyn Garner" userId="d82336c5-a7e7-43bf-9a09-8749e6d8a54f" providerId="ADAL" clId="{EE3A9C7C-45C8-4ACA-ACD6-A5D14A828047}" dt="2026-01-09T14:59:36.390" v="351" actId="20577"/>
        <pc:sldMkLst>
          <pc:docMk/>
          <pc:sldMk cId="1847284011" sldId="260"/>
        </pc:sldMkLst>
        <pc:spChg chg="mod">
          <ac:chgData name="Marilyn Garner" userId="d82336c5-a7e7-43bf-9a09-8749e6d8a54f" providerId="ADAL" clId="{EE3A9C7C-45C8-4ACA-ACD6-A5D14A828047}" dt="2026-01-09T14:59:36.390" v="351" actId="20577"/>
          <ac:spMkLst>
            <pc:docMk/>
            <pc:sldMk cId="1847284011" sldId="260"/>
            <ac:spMk id="3" creationId="{0D84B41B-C4E8-4CBA-A914-895992C0E71E}"/>
          </ac:spMkLst>
        </pc:spChg>
      </pc:sldChg>
      <pc:sldChg chg="modSp mod">
        <pc:chgData name="Marilyn Garner" userId="d82336c5-a7e7-43bf-9a09-8749e6d8a54f" providerId="ADAL" clId="{EE3A9C7C-45C8-4ACA-ACD6-A5D14A828047}" dt="2026-01-09T15:07:13.292" v="563" actId="20577"/>
        <pc:sldMkLst>
          <pc:docMk/>
          <pc:sldMk cId="3035302412" sldId="264"/>
        </pc:sldMkLst>
        <pc:graphicFrameChg chg="modGraphic">
          <ac:chgData name="Marilyn Garner" userId="d82336c5-a7e7-43bf-9a09-8749e6d8a54f" providerId="ADAL" clId="{EE3A9C7C-45C8-4ACA-ACD6-A5D14A828047}" dt="2026-01-09T15:07:13.292" v="563" actId="20577"/>
          <ac:graphicFrameMkLst>
            <pc:docMk/>
            <pc:sldMk cId="3035302412" sldId="264"/>
            <ac:graphicFrameMk id="4" creationId="{20A85C4F-AB9A-41F2-B4AC-40EDEACB1062}"/>
          </ac:graphicFrameMkLst>
        </pc:graphicFrameChg>
      </pc:sldChg>
      <pc:sldChg chg="modSp mod">
        <pc:chgData name="Marilyn Garner" userId="d82336c5-a7e7-43bf-9a09-8749e6d8a54f" providerId="ADAL" clId="{EE3A9C7C-45C8-4ACA-ACD6-A5D14A828047}" dt="2026-01-09T15:10:42.124" v="1113" actId="20577"/>
        <pc:sldMkLst>
          <pc:docMk/>
          <pc:sldMk cId="905301949" sldId="267"/>
        </pc:sldMkLst>
        <pc:spChg chg="mod">
          <ac:chgData name="Marilyn Garner" userId="d82336c5-a7e7-43bf-9a09-8749e6d8a54f" providerId="ADAL" clId="{EE3A9C7C-45C8-4ACA-ACD6-A5D14A828047}" dt="2026-01-09T15:10:42.124" v="1113" actId="20577"/>
          <ac:spMkLst>
            <pc:docMk/>
            <pc:sldMk cId="905301949" sldId="267"/>
            <ac:spMk id="3" creationId="{0D84B41B-C4E8-4CBA-A914-895992C0E71E}"/>
          </ac:spMkLst>
        </pc:spChg>
      </pc:sldChg>
      <pc:sldChg chg="modSp mod">
        <pc:chgData name="Marilyn Garner" userId="d82336c5-a7e7-43bf-9a09-8749e6d8a54f" providerId="ADAL" clId="{EE3A9C7C-45C8-4ACA-ACD6-A5D14A828047}" dt="2026-01-09T15:16:26.481" v="1244" actId="5793"/>
        <pc:sldMkLst>
          <pc:docMk/>
          <pc:sldMk cId="2210933990" sldId="269"/>
        </pc:sldMkLst>
        <pc:spChg chg="mod">
          <ac:chgData name="Marilyn Garner" userId="d82336c5-a7e7-43bf-9a09-8749e6d8a54f" providerId="ADAL" clId="{EE3A9C7C-45C8-4ACA-ACD6-A5D14A828047}" dt="2026-01-09T15:16:26.481" v="1244" actId="5793"/>
          <ac:spMkLst>
            <pc:docMk/>
            <pc:sldMk cId="2210933990" sldId="269"/>
            <ac:spMk id="3" creationId="{0D84B41B-C4E8-4CBA-A914-895992C0E71E}"/>
          </ac:spMkLst>
        </pc:spChg>
        <pc:spChg chg="mod">
          <ac:chgData name="Marilyn Garner" userId="d82336c5-a7e7-43bf-9a09-8749e6d8a54f" providerId="ADAL" clId="{EE3A9C7C-45C8-4ACA-ACD6-A5D14A828047}" dt="2026-01-09T15:15:49.161" v="1171" actId="14100"/>
          <ac:spMkLst>
            <pc:docMk/>
            <pc:sldMk cId="2210933990" sldId="269"/>
            <ac:spMk id="4" creationId="{10D59982-D9CA-4381-BD42-8C3A28FD1A76}"/>
          </ac:spMkLst>
        </pc:spChg>
      </pc:sldChg>
      <pc:sldChg chg="modSp mod">
        <pc:chgData name="Marilyn Garner" userId="d82336c5-a7e7-43bf-9a09-8749e6d8a54f" providerId="ADAL" clId="{EE3A9C7C-45C8-4ACA-ACD6-A5D14A828047}" dt="2026-01-09T15:43:43.153" v="1762" actId="113"/>
        <pc:sldMkLst>
          <pc:docMk/>
          <pc:sldMk cId="3110932868" sldId="276"/>
        </pc:sldMkLst>
        <pc:spChg chg="mod">
          <ac:chgData name="Marilyn Garner" userId="d82336c5-a7e7-43bf-9a09-8749e6d8a54f" providerId="ADAL" clId="{EE3A9C7C-45C8-4ACA-ACD6-A5D14A828047}" dt="2026-01-09T15:43:43.153" v="1762" actId="113"/>
          <ac:spMkLst>
            <pc:docMk/>
            <pc:sldMk cId="3110932868" sldId="276"/>
            <ac:spMk id="3" creationId="{0D84B41B-C4E8-4CBA-A914-895992C0E71E}"/>
          </ac:spMkLst>
        </pc:spChg>
      </pc:sldChg>
      <pc:sldChg chg="modSp del mod">
        <pc:chgData name="Marilyn Garner" userId="d82336c5-a7e7-43bf-9a09-8749e6d8a54f" providerId="ADAL" clId="{EE3A9C7C-45C8-4ACA-ACD6-A5D14A828047}" dt="2026-01-09T15:49:44.758" v="1827" actId="47"/>
        <pc:sldMkLst>
          <pc:docMk/>
          <pc:sldMk cId="1906281909" sldId="281"/>
        </pc:sldMkLst>
        <pc:spChg chg="mod">
          <ac:chgData name="Marilyn Garner" userId="d82336c5-a7e7-43bf-9a09-8749e6d8a54f" providerId="ADAL" clId="{EE3A9C7C-45C8-4ACA-ACD6-A5D14A828047}" dt="2026-01-09T15:48:53.004" v="1766" actId="6549"/>
          <ac:spMkLst>
            <pc:docMk/>
            <pc:sldMk cId="1906281909" sldId="281"/>
            <ac:spMk id="3" creationId="{0D84B41B-C4E8-4CBA-A914-895992C0E71E}"/>
          </ac:spMkLst>
        </pc:spChg>
      </pc:sldChg>
      <pc:sldChg chg="modSp mod">
        <pc:chgData name="Marilyn Garner" userId="d82336c5-a7e7-43bf-9a09-8749e6d8a54f" providerId="ADAL" clId="{EE3A9C7C-45C8-4ACA-ACD6-A5D14A828047}" dt="2026-01-09T15:42:10.047" v="1761" actId="20577"/>
        <pc:sldMkLst>
          <pc:docMk/>
          <pc:sldMk cId="2022846019" sldId="282"/>
        </pc:sldMkLst>
        <pc:spChg chg="mod">
          <ac:chgData name="Marilyn Garner" userId="d82336c5-a7e7-43bf-9a09-8749e6d8a54f" providerId="ADAL" clId="{EE3A9C7C-45C8-4ACA-ACD6-A5D14A828047}" dt="2026-01-09T15:42:10.047" v="1761" actId="20577"/>
          <ac:spMkLst>
            <pc:docMk/>
            <pc:sldMk cId="2022846019" sldId="282"/>
            <ac:spMk id="3" creationId="{0D84B41B-C4E8-4CBA-A914-895992C0E71E}"/>
          </ac:spMkLst>
        </pc:spChg>
      </pc:sldChg>
      <pc:sldChg chg="modSp mod">
        <pc:chgData name="Marilyn Garner" userId="d82336c5-a7e7-43bf-9a09-8749e6d8a54f" providerId="ADAL" clId="{EE3A9C7C-45C8-4ACA-ACD6-A5D14A828047}" dt="2026-01-09T15:02:30.101" v="366" actId="20577"/>
        <pc:sldMkLst>
          <pc:docMk/>
          <pc:sldMk cId="3615438280" sldId="284"/>
        </pc:sldMkLst>
        <pc:spChg chg="mod">
          <ac:chgData name="Marilyn Garner" userId="d82336c5-a7e7-43bf-9a09-8749e6d8a54f" providerId="ADAL" clId="{EE3A9C7C-45C8-4ACA-ACD6-A5D14A828047}" dt="2026-01-09T15:02:30.101" v="366" actId="20577"/>
          <ac:spMkLst>
            <pc:docMk/>
            <pc:sldMk cId="3615438280" sldId="284"/>
            <ac:spMk id="4" creationId="{8B15BC81-3A91-4C84-9BEC-2AB8097C7EF5}"/>
          </ac:spMkLst>
        </pc:spChg>
      </pc:sldChg>
      <pc:sldChg chg="add">
        <pc:chgData name="Marilyn Garner" userId="d82336c5-a7e7-43bf-9a09-8749e6d8a54f" providerId="ADAL" clId="{EE3A9C7C-45C8-4ACA-ACD6-A5D14A828047}" dt="2026-01-09T15:46:18.487" v="1764"/>
        <pc:sldMkLst>
          <pc:docMk/>
          <pc:sldMk cId="1325921463" sldId="289"/>
        </pc:sldMkLst>
      </pc:sldChg>
      <pc:sldChg chg="modSp mod">
        <pc:chgData name="Marilyn Garner" userId="d82336c5-a7e7-43bf-9a09-8749e6d8a54f" providerId="ADAL" clId="{EE3A9C7C-45C8-4ACA-ACD6-A5D14A828047}" dt="2026-01-09T15:01:56.777" v="357" actId="6549"/>
        <pc:sldMkLst>
          <pc:docMk/>
          <pc:sldMk cId="732612858" sldId="291"/>
        </pc:sldMkLst>
        <pc:spChg chg="mod">
          <ac:chgData name="Marilyn Garner" userId="d82336c5-a7e7-43bf-9a09-8749e6d8a54f" providerId="ADAL" clId="{EE3A9C7C-45C8-4ACA-ACD6-A5D14A828047}" dt="2026-01-09T15:01:56.777" v="357" actId="6549"/>
          <ac:spMkLst>
            <pc:docMk/>
            <pc:sldMk cId="732612858" sldId="291"/>
            <ac:spMk id="8" creationId="{FCF85B19-2594-E230-4C76-99464DB4AA98}"/>
          </ac:spMkLst>
        </pc:spChg>
      </pc:sldChg>
      <pc:sldChg chg="modSp mod">
        <pc:chgData name="Marilyn Garner" userId="d82336c5-a7e7-43bf-9a09-8749e6d8a54f" providerId="ADAL" clId="{EE3A9C7C-45C8-4ACA-ACD6-A5D14A828047}" dt="2026-01-09T15:25:28.575" v="1547"/>
        <pc:sldMkLst>
          <pc:docMk/>
          <pc:sldMk cId="741000747" sldId="292"/>
        </pc:sldMkLst>
        <pc:spChg chg="mod">
          <ac:chgData name="Marilyn Garner" userId="d82336c5-a7e7-43bf-9a09-8749e6d8a54f" providerId="ADAL" clId="{EE3A9C7C-45C8-4ACA-ACD6-A5D14A828047}" dt="2026-01-09T15:25:28.575" v="1547"/>
          <ac:spMkLst>
            <pc:docMk/>
            <pc:sldMk cId="741000747" sldId="292"/>
            <ac:spMk id="3" creationId="{0D84B41B-C4E8-4CBA-A914-895992C0E71E}"/>
          </ac:spMkLst>
        </pc:spChg>
      </pc:sldChg>
      <pc:sldChg chg="modSp mod">
        <pc:chgData name="Marilyn Garner" userId="d82336c5-a7e7-43bf-9a09-8749e6d8a54f" providerId="ADAL" clId="{EE3A9C7C-45C8-4ACA-ACD6-A5D14A828047}" dt="2026-01-09T15:30:15.273" v="1586" actId="27636"/>
        <pc:sldMkLst>
          <pc:docMk/>
          <pc:sldMk cId="3075097395" sldId="293"/>
        </pc:sldMkLst>
        <pc:spChg chg="mod">
          <ac:chgData name="Marilyn Garner" userId="d82336c5-a7e7-43bf-9a09-8749e6d8a54f" providerId="ADAL" clId="{EE3A9C7C-45C8-4ACA-ACD6-A5D14A828047}" dt="2026-01-09T15:28:14.258" v="1553" actId="14100"/>
          <ac:spMkLst>
            <pc:docMk/>
            <pc:sldMk cId="3075097395" sldId="293"/>
            <ac:spMk id="2" creationId="{D7B32DA8-BA93-4D16-953E-FDD238747BA6}"/>
          </ac:spMkLst>
        </pc:spChg>
        <pc:spChg chg="mod">
          <ac:chgData name="Marilyn Garner" userId="d82336c5-a7e7-43bf-9a09-8749e6d8a54f" providerId="ADAL" clId="{EE3A9C7C-45C8-4ACA-ACD6-A5D14A828047}" dt="2026-01-09T15:30:15.273" v="1586" actId="27636"/>
          <ac:spMkLst>
            <pc:docMk/>
            <pc:sldMk cId="3075097395" sldId="293"/>
            <ac:spMk id="3" creationId="{0D84B41B-C4E8-4CBA-A914-895992C0E71E}"/>
          </ac:spMkLst>
        </pc:spChg>
      </pc:sldChg>
      <pc:sldChg chg="modSp mod">
        <pc:chgData name="Marilyn Garner" userId="d82336c5-a7e7-43bf-9a09-8749e6d8a54f" providerId="ADAL" clId="{EE3A9C7C-45C8-4ACA-ACD6-A5D14A828047}" dt="2026-01-09T15:38:08.925" v="1695" actId="27636"/>
        <pc:sldMkLst>
          <pc:docMk/>
          <pc:sldMk cId="2460509778" sldId="294"/>
        </pc:sldMkLst>
        <pc:spChg chg="mod">
          <ac:chgData name="Marilyn Garner" userId="d82336c5-a7e7-43bf-9a09-8749e6d8a54f" providerId="ADAL" clId="{EE3A9C7C-45C8-4ACA-ACD6-A5D14A828047}" dt="2026-01-09T15:35:19.533" v="1623" actId="14100"/>
          <ac:spMkLst>
            <pc:docMk/>
            <pc:sldMk cId="2460509778" sldId="294"/>
            <ac:spMk id="2" creationId="{D7B32DA8-BA93-4D16-953E-FDD238747BA6}"/>
          </ac:spMkLst>
        </pc:spChg>
        <pc:spChg chg="mod">
          <ac:chgData name="Marilyn Garner" userId="d82336c5-a7e7-43bf-9a09-8749e6d8a54f" providerId="ADAL" clId="{EE3A9C7C-45C8-4ACA-ACD6-A5D14A828047}" dt="2026-01-09T15:38:08.925" v="1695" actId="27636"/>
          <ac:spMkLst>
            <pc:docMk/>
            <pc:sldMk cId="2460509778" sldId="294"/>
            <ac:spMk id="3" creationId="{0D84B41B-C4E8-4CBA-A914-895992C0E71E}"/>
          </ac:spMkLst>
        </pc:spChg>
      </pc:sldChg>
      <pc:sldChg chg="modSp mod">
        <pc:chgData name="Marilyn Garner" userId="d82336c5-a7e7-43bf-9a09-8749e6d8a54f" providerId="ADAL" clId="{EE3A9C7C-45C8-4ACA-ACD6-A5D14A828047}" dt="2026-01-09T15:19:41.252" v="1524" actId="14100"/>
        <pc:sldMkLst>
          <pc:docMk/>
          <pc:sldMk cId="3758944656" sldId="296"/>
        </pc:sldMkLst>
        <pc:spChg chg="mod">
          <ac:chgData name="Marilyn Garner" userId="d82336c5-a7e7-43bf-9a09-8749e6d8a54f" providerId="ADAL" clId="{EE3A9C7C-45C8-4ACA-ACD6-A5D14A828047}" dt="2026-01-09T15:19:26.291" v="1523" actId="255"/>
          <ac:spMkLst>
            <pc:docMk/>
            <pc:sldMk cId="3758944656" sldId="296"/>
            <ac:spMk id="3" creationId="{0D84B41B-C4E8-4CBA-A914-895992C0E71E}"/>
          </ac:spMkLst>
        </pc:spChg>
        <pc:spChg chg="mod">
          <ac:chgData name="Marilyn Garner" userId="d82336c5-a7e7-43bf-9a09-8749e6d8a54f" providerId="ADAL" clId="{EE3A9C7C-45C8-4ACA-ACD6-A5D14A828047}" dt="2026-01-09T15:19:41.252" v="1524" actId="14100"/>
          <ac:spMkLst>
            <pc:docMk/>
            <pc:sldMk cId="3758944656" sldId="296"/>
            <ac:spMk id="4" creationId="{10D59982-D9CA-4381-BD42-8C3A28FD1A76}"/>
          </ac:spMkLst>
        </pc:spChg>
      </pc:sldChg>
      <pc:sldChg chg="modSp mod">
        <pc:chgData name="Marilyn Garner" userId="d82336c5-a7e7-43bf-9a09-8749e6d8a54f" providerId="ADAL" clId="{EE3A9C7C-45C8-4ACA-ACD6-A5D14A828047}" dt="2026-01-09T15:34:07.049" v="1621" actId="255"/>
        <pc:sldMkLst>
          <pc:docMk/>
          <pc:sldMk cId="975566772" sldId="297"/>
        </pc:sldMkLst>
        <pc:spChg chg="mod">
          <ac:chgData name="Marilyn Garner" userId="d82336c5-a7e7-43bf-9a09-8749e6d8a54f" providerId="ADAL" clId="{EE3A9C7C-45C8-4ACA-ACD6-A5D14A828047}" dt="2026-01-09T15:34:07.049" v="1621" actId="255"/>
          <ac:spMkLst>
            <pc:docMk/>
            <pc:sldMk cId="975566772" sldId="297"/>
            <ac:spMk id="3" creationId="{0D84B41B-C4E8-4CBA-A914-895992C0E71E}"/>
          </ac:spMkLst>
        </pc:spChg>
      </pc:sldChg>
      <pc:sldChg chg="modSp add mod">
        <pc:chgData name="Marilyn Garner" userId="d82336c5-a7e7-43bf-9a09-8749e6d8a54f" providerId="ADAL" clId="{EE3A9C7C-45C8-4ACA-ACD6-A5D14A828047}" dt="2026-01-09T15:24:31.059" v="1544" actId="20577"/>
        <pc:sldMkLst>
          <pc:docMk/>
          <pc:sldMk cId="3230375672" sldId="298"/>
        </pc:sldMkLst>
        <pc:spChg chg="mod">
          <ac:chgData name="Marilyn Garner" userId="d82336c5-a7e7-43bf-9a09-8749e6d8a54f" providerId="ADAL" clId="{EE3A9C7C-45C8-4ACA-ACD6-A5D14A828047}" dt="2026-01-09T15:24:31.059" v="1544" actId="20577"/>
          <ac:spMkLst>
            <pc:docMk/>
            <pc:sldMk cId="3230375672" sldId="298"/>
            <ac:spMk id="3" creationId="{4E2EE1BC-564D-3AAE-90F1-8A58F2427E96}"/>
          </ac:spMkLst>
        </pc:spChg>
      </pc:sldChg>
      <pc:sldChg chg="new del">
        <pc:chgData name="Marilyn Garner" userId="d82336c5-a7e7-43bf-9a09-8749e6d8a54f" providerId="ADAL" clId="{EE3A9C7C-45C8-4ACA-ACD6-A5D14A828047}" dt="2026-01-09T15:16:37.255" v="1245" actId="47"/>
        <pc:sldMkLst>
          <pc:docMk/>
          <pc:sldMk cId="3926906363" sldId="298"/>
        </pc:sldMkLst>
      </pc:sldChg>
      <pc:sldChg chg="modSp new del mod">
        <pc:chgData name="Marilyn Garner" userId="d82336c5-a7e7-43bf-9a09-8749e6d8a54f" providerId="ADAL" clId="{EE3A9C7C-45C8-4ACA-ACD6-A5D14A828047}" dt="2026-01-09T15:16:40.022" v="1246" actId="47"/>
        <pc:sldMkLst>
          <pc:docMk/>
          <pc:sldMk cId="3525017052" sldId="299"/>
        </pc:sldMkLst>
        <pc:spChg chg="mod">
          <ac:chgData name="Marilyn Garner" userId="d82336c5-a7e7-43bf-9a09-8749e6d8a54f" providerId="ADAL" clId="{EE3A9C7C-45C8-4ACA-ACD6-A5D14A828047}" dt="2026-01-09T15:15:34.367" v="1170" actId="20577"/>
          <ac:spMkLst>
            <pc:docMk/>
            <pc:sldMk cId="3525017052" sldId="299"/>
            <ac:spMk id="2" creationId="{F5197C9F-06FF-038E-2270-9ED3B97D4431}"/>
          </ac:spMkLst>
        </pc:spChg>
      </pc:sldChg>
      <pc:sldChg chg="modSp add mod">
        <pc:chgData name="Marilyn Garner" userId="d82336c5-a7e7-43bf-9a09-8749e6d8a54f" providerId="ADAL" clId="{EE3A9C7C-45C8-4ACA-ACD6-A5D14A828047}" dt="2026-01-09T15:26:29.497" v="1552"/>
        <pc:sldMkLst>
          <pc:docMk/>
          <pc:sldMk cId="3551502033" sldId="299"/>
        </pc:sldMkLst>
        <pc:spChg chg="mod">
          <ac:chgData name="Marilyn Garner" userId="d82336c5-a7e7-43bf-9a09-8749e6d8a54f" providerId="ADAL" clId="{EE3A9C7C-45C8-4ACA-ACD6-A5D14A828047}" dt="2026-01-09T15:26:29.497" v="1552"/>
          <ac:spMkLst>
            <pc:docMk/>
            <pc:sldMk cId="3551502033" sldId="299"/>
            <ac:spMk id="3" creationId="{2D234414-638E-8071-513E-34EB2782985E}"/>
          </ac:spMkLst>
        </pc:spChg>
      </pc:sldChg>
      <pc:sldChg chg="new del">
        <pc:chgData name="Marilyn Garner" userId="d82336c5-a7e7-43bf-9a09-8749e6d8a54f" providerId="ADAL" clId="{EE3A9C7C-45C8-4ACA-ACD6-A5D14A828047}" dt="2026-01-09T15:46:43.136" v="1765" actId="47"/>
        <pc:sldMkLst>
          <pc:docMk/>
          <pc:sldMk cId="2202017194" sldId="300"/>
        </pc:sldMkLst>
      </pc:sldChg>
      <pc:sldChg chg="modSp add mod">
        <pc:chgData name="Marilyn Garner" userId="d82336c5-a7e7-43bf-9a09-8749e6d8a54f" providerId="ADAL" clId="{EE3A9C7C-45C8-4ACA-ACD6-A5D14A828047}" dt="2026-01-09T15:50:58.704" v="1949" actId="6549"/>
        <pc:sldMkLst>
          <pc:docMk/>
          <pc:sldMk cId="3904235428" sldId="300"/>
        </pc:sldMkLst>
        <pc:spChg chg="mod">
          <ac:chgData name="Marilyn Garner" userId="d82336c5-a7e7-43bf-9a09-8749e6d8a54f" providerId="ADAL" clId="{EE3A9C7C-45C8-4ACA-ACD6-A5D14A828047}" dt="2026-01-09T15:50:58.704" v="1949" actId="6549"/>
          <ac:spMkLst>
            <pc:docMk/>
            <pc:sldMk cId="3904235428" sldId="300"/>
            <ac:spMk id="3" creationId="{0D84B41B-C4E8-4CBA-A914-895992C0E7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859FE6B-2680-4F0F-AECF-9641187DBB0C}" type="datetimeFigureOut">
              <a:rPr lang="en-GB" smtClean="0"/>
              <a:t>09/01/2026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03ECCF4-BC8A-41A0-8BAE-EA079F04D050}" type="slidenum">
              <a:rPr lang="en-GB" smtClean="0"/>
              <a:t>‹#›</a:t>
            </a:fld>
            <a:endParaRPr lang="en-GB"/>
          </a:p>
        </p:txBody>
      </p:sp>
    </p:spTree>
    <p:extLst>
      <p:ext uri="{BB962C8B-B14F-4D97-AF65-F5344CB8AC3E}">
        <p14:creationId xmlns:p14="http://schemas.microsoft.com/office/powerpoint/2010/main" val="173518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 y="6334316"/>
            <a:ext cx="12192000" cy="66484"/>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4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215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solidFill>
              <a:srgbClr val="294054"/>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838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897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228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118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93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EDE50D6-574B-40AF-946F-D52A04ADE379}" type="datetime1">
              <a:rPr lang="en-US" smtClean="0"/>
              <a:t>1/9/2026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834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82884F1-FFEA-405F-9602-3DCA865EDA4E}" type="datetime1">
              <a:rPr lang="en-US" smtClean="0"/>
              <a:t>1/9/2026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8420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1/9/2026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464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291B17-9318-49DB-B28B-6E5994AE9581}" type="datetime1">
              <a:rPr lang="en-US" smtClean="0"/>
              <a:t>1/9/2026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5546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5.xml"/><Relationship Id="rId6" Type="http://schemas.openxmlformats.org/officeDocument/2006/relationships/slide" Target="slide29.xml"/><Relationship Id="rId5" Type="http://schemas.openxmlformats.org/officeDocument/2006/relationships/slide" Target="slide26.xml"/><Relationship Id="rId4" Type="http://schemas.openxmlformats.org/officeDocument/2006/relationships/slide" Target="slide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ombudsman.wal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legislation.gov.uk/ukpga/2018/12/contents" TargetMode="External"/><Relationship Id="rId2" Type="http://schemas.openxmlformats.org/officeDocument/2006/relationships/hyperlink" Target="https://ico.org.uk/for-organisations/guide-to-data-protection/guide-to-the-general-data-protection-regulation-gdp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673681E1-173B-449A-A874-463C15FBE32B}"/>
              </a:ext>
            </a:extLst>
          </p:cNvPr>
          <p:cNvPicPr>
            <a:picLocks noChangeAspect="1"/>
          </p:cNvPicPr>
          <p:nvPr/>
        </p:nvPicPr>
        <p:blipFill rotWithShape="1">
          <a:blip r:embed="rId2">
            <a:duotone>
              <a:schemeClr val="bg2">
                <a:shade val="45000"/>
                <a:satMod val="135000"/>
              </a:schemeClr>
              <a:prstClr val="white"/>
            </a:duotone>
            <a:alphaModFix amt="15000"/>
          </a:blip>
          <a:srcRect t="21329"/>
          <a:stretch/>
        </p:blipFill>
        <p:spPr>
          <a:xfrm>
            <a:off x="20" y="10"/>
            <a:ext cx="12191980" cy="6857990"/>
          </a:xfrm>
          <a:prstGeom prst="rect">
            <a:avLst/>
          </a:prstGeom>
          <a:solidFill>
            <a:schemeClr val="bg1"/>
          </a:solidFill>
        </p:spPr>
      </p:pic>
      <p:sp>
        <p:nvSpPr>
          <p:cNvPr id="2" name="Title 1">
            <a:extLst>
              <a:ext uri="{FF2B5EF4-FFF2-40B4-BE49-F238E27FC236}">
                <a16:creationId xmlns:a16="http://schemas.microsoft.com/office/drawing/2014/main" id="{6472B201-8608-47DF-B9AF-8D39140E95E8}"/>
              </a:ext>
            </a:extLst>
          </p:cNvPr>
          <p:cNvSpPr>
            <a:spLocks noGrp="1"/>
          </p:cNvSpPr>
          <p:nvPr>
            <p:ph type="ctrTitle"/>
          </p:nvPr>
        </p:nvSpPr>
        <p:spPr>
          <a:xfrm>
            <a:off x="618024" y="1866890"/>
            <a:ext cx="10507176" cy="4456772"/>
          </a:xfrm>
        </p:spPr>
        <p:txBody>
          <a:bodyPr>
            <a:noAutofit/>
          </a:bodyPr>
          <a:lstStyle/>
          <a:p>
            <a:r>
              <a:rPr lang="en-GB" sz="6000" b="1" dirty="0">
                <a:solidFill>
                  <a:srgbClr val="294054"/>
                </a:solidFill>
                <a:latin typeface="Manrope" pitchFamily="2" charset="0"/>
              </a:rPr>
              <a:t>Complaints Standards Authority Engagement and Support Officer </a:t>
            </a:r>
            <a:br>
              <a:rPr lang="en-GB" sz="6000" b="1" dirty="0">
                <a:solidFill>
                  <a:srgbClr val="294054"/>
                </a:solidFill>
                <a:latin typeface="Manrope" pitchFamily="2" charset="0"/>
              </a:rPr>
            </a:br>
            <a:r>
              <a:rPr lang="en-GB" sz="6000" b="1" dirty="0">
                <a:solidFill>
                  <a:srgbClr val="294054"/>
                </a:solidFill>
                <a:latin typeface="Manrope" pitchFamily="2" charset="0"/>
              </a:rPr>
              <a:t>Recruitment Pack</a:t>
            </a:r>
            <a:br>
              <a:rPr lang="en-GB" sz="6000" b="1" dirty="0">
                <a:solidFill>
                  <a:srgbClr val="294054"/>
                </a:solidFill>
                <a:latin typeface="Manrope" pitchFamily="2" charset="0"/>
              </a:rPr>
            </a:br>
            <a:br>
              <a:rPr lang="en-GB" sz="6600" b="1" dirty="0">
                <a:solidFill>
                  <a:srgbClr val="86C9F2"/>
                </a:solidFill>
                <a:latin typeface="Manrope" pitchFamily="2" charset="0"/>
              </a:rPr>
            </a:br>
            <a:r>
              <a:rPr lang="en-GB" sz="4400" b="1" dirty="0">
                <a:solidFill>
                  <a:srgbClr val="3869FF"/>
                </a:solidFill>
                <a:latin typeface="Manrope" pitchFamily="2" charset="0"/>
              </a:rPr>
              <a:t>Closing Date: 5 pm Thursday 5 February 26</a:t>
            </a:r>
          </a:p>
        </p:txBody>
      </p:sp>
      <p:pic>
        <p:nvPicPr>
          <p:cNvPr id="4" name="Picture 3" descr="A picture containing font, graphics, text, graphic design&#10;&#10;Description automatically generated">
            <a:extLst>
              <a:ext uri="{FF2B5EF4-FFF2-40B4-BE49-F238E27FC236}">
                <a16:creationId xmlns:a16="http://schemas.microsoft.com/office/drawing/2014/main" id="{71BCA77A-E17E-4813-EC59-595A37DA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24" y="534338"/>
            <a:ext cx="3640467" cy="1154772"/>
          </a:xfrm>
          <a:prstGeom prst="rect">
            <a:avLst/>
          </a:prstGeom>
        </p:spPr>
      </p:pic>
    </p:spTree>
    <p:extLst>
      <p:ext uri="{BB962C8B-B14F-4D97-AF65-F5344CB8AC3E}">
        <p14:creationId xmlns:p14="http://schemas.microsoft.com/office/powerpoint/2010/main" val="335360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Job Description</a:t>
            </a:r>
          </a:p>
        </p:txBody>
      </p:sp>
      <p:graphicFrame>
        <p:nvGraphicFramePr>
          <p:cNvPr id="4" name="Table 4">
            <a:extLst>
              <a:ext uri="{FF2B5EF4-FFF2-40B4-BE49-F238E27FC236}">
                <a16:creationId xmlns:a16="http://schemas.microsoft.com/office/drawing/2014/main" id="{20A85C4F-AB9A-41F2-B4AC-40EDEACB1062}"/>
              </a:ext>
            </a:extLst>
          </p:cNvPr>
          <p:cNvGraphicFramePr>
            <a:graphicFrameLocks noGrp="1"/>
          </p:cNvGraphicFramePr>
          <p:nvPr>
            <p:ph idx="1"/>
            <p:extLst>
              <p:ext uri="{D42A27DB-BD31-4B8C-83A1-F6EECF244321}">
                <p14:modId xmlns:p14="http://schemas.microsoft.com/office/powerpoint/2010/main" val="1439650861"/>
              </p:ext>
            </p:extLst>
          </p:nvPr>
        </p:nvGraphicFramePr>
        <p:xfrm>
          <a:off x="1066800" y="2032530"/>
          <a:ext cx="10058400" cy="3977640"/>
        </p:xfrm>
        <a:graphic>
          <a:graphicData uri="http://schemas.openxmlformats.org/drawingml/2006/table">
            <a:tbl>
              <a:tblPr firstRow="1" bandRow="1">
                <a:tableStyleId>{5C22544A-7EE6-4342-B048-85BDC9FD1C3A}</a:tableStyleId>
              </a:tblPr>
              <a:tblGrid>
                <a:gridCol w="3017837">
                  <a:extLst>
                    <a:ext uri="{9D8B030D-6E8A-4147-A177-3AD203B41FA5}">
                      <a16:colId xmlns:a16="http://schemas.microsoft.com/office/drawing/2014/main" val="1298046473"/>
                    </a:ext>
                  </a:extLst>
                </a:gridCol>
                <a:gridCol w="7040563">
                  <a:extLst>
                    <a:ext uri="{9D8B030D-6E8A-4147-A177-3AD203B41FA5}">
                      <a16:colId xmlns:a16="http://schemas.microsoft.com/office/drawing/2014/main" val="2385892233"/>
                    </a:ext>
                  </a:extLst>
                </a:gridCol>
              </a:tblGrid>
              <a:tr h="370840">
                <a:tc>
                  <a:txBody>
                    <a:bodyPr/>
                    <a:lstStyle/>
                    <a:p>
                      <a:endParaRPr lang="en-GB" dirty="0">
                        <a:latin typeface="Manrope" pitchFamily="2" charset="0"/>
                      </a:endParaRPr>
                    </a:p>
                  </a:txBody>
                  <a:tcPr>
                    <a:solidFill>
                      <a:srgbClr val="294054"/>
                    </a:solidFill>
                  </a:tcPr>
                </a:tc>
                <a:tc>
                  <a:txBody>
                    <a:bodyPr/>
                    <a:lstStyle/>
                    <a:p>
                      <a:r>
                        <a:rPr lang="en-GB" dirty="0">
                          <a:latin typeface="Manrope" pitchFamily="2" charset="0"/>
                        </a:rPr>
                        <a:t>Job Title</a:t>
                      </a:r>
                    </a:p>
                  </a:txBody>
                  <a:tcPr>
                    <a:solidFill>
                      <a:srgbClr val="294054"/>
                    </a:solidFill>
                  </a:tcPr>
                </a:tc>
                <a:extLst>
                  <a:ext uri="{0D108BD9-81ED-4DB2-BD59-A6C34878D82A}">
                    <a16:rowId xmlns:a16="http://schemas.microsoft.com/office/drawing/2014/main" val="2322731753"/>
                  </a:ext>
                </a:extLst>
              </a:tr>
              <a:tr h="370840">
                <a:tc>
                  <a:txBody>
                    <a:bodyPr/>
                    <a:lstStyle/>
                    <a:p>
                      <a:r>
                        <a:rPr lang="en-GB" b="1" dirty="0">
                          <a:latin typeface="Manrope" pitchFamily="2" charset="0"/>
                        </a:rPr>
                        <a:t>Role:</a:t>
                      </a:r>
                    </a:p>
                  </a:txBody>
                  <a:tcPr/>
                </a:tc>
                <a:tc>
                  <a:txBody>
                    <a:bodyPr/>
                    <a:lstStyle/>
                    <a:p>
                      <a:r>
                        <a:rPr lang="en-US" b="1" dirty="0">
                          <a:latin typeface="Manrope" pitchFamily="2" charset="0"/>
                        </a:rPr>
                        <a:t>Complaints Standards Authority Engagement and Support Officer</a:t>
                      </a:r>
                      <a:endParaRPr lang="en-GB" b="1" dirty="0">
                        <a:latin typeface="Manrope" pitchFamily="2" charset="0"/>
                      </a:endParaRPr>
                    </a:p>
                  </a:txBody>
                  <a:tcPr/>
                </a:tc>
                <a:extLst>
                  <a:ext uri="{0D108BD9-81ED-4DB2-BD59-A6C34878D82A}">
                    <a16:rowId xmlns:a16="http://schemas.microsoft.com/office/drawing/2014/main" val="497560726"/>
                  </a:ext>
                </a:extLst>
              </a:tr>
              <a:tr h="370840">
                <a:tc rowSpan="2">
                  <a:txBody>
                    <a:bodyPr/>
                    <a:lstStyle/>
                    <a:p>
                      <a:r>
                        <a:rPr lang="en-GB" b="1" dirty="0">
                          <a:latin typeface="Manrope" pitchFamily="2" charset="0"/>
                        </a:rPr>
                        <a:t>Salary:</a:t>
                      </a:r>
                    </a:p>
                    <a:p>
                      <a:endParaRPr lang="en-GB" b="1" dirty="0">
                        <a:latin typeface="Manrope" pitchFamily="2" charset="0"/>
                      </a:endParaRPr>
                    </a:p>
                  </a:txBody>
                  <a:tcPr/>
                </a:tc>
                <a:tc>
                  <a:txBody>
                    <a:bodyPr/>
                    <a:lstStyle/>
                    <a:p>
                      <a:r>
                        <a:rPr lang="en-GB" dirty="0">
                          <a:latin typeface="Manrope" pitchFamily="2" charset="0"/>
                        </a:rPr>
                        <a:t>£36,363 - £42,840 pa PSOW Grade INV6 – INV9</a:t>
                      </a:r>
                    </a:p>
                  </a:txBody>
                  <a:tcPr/>
                </a:tc>
                <a:extLst>
                  <a:ext uri="{0D108BD9-81ED-4DB2-BD59-A6C34878D82A}">
                    <a16:rowId xmlns:a16="http://schemas.microsoft.com/office/drawing/2014/main" val="3774880727"/>
                  </a:ext>
                </a:extLst>
              </a:tr>
              <a:tr h="370840">
                <a:tc vMerge="1">
                  <a:txBody>
                    <a:bodyPr/>
                    <a:lstStyle/>
                    <a:p>
                      <a:endParaRPr dirty="0"/>
                    </a:p>
                  </a:txBody>
                  <a:tcPr/>
                </a:tc>
                <a:tc>
                  <a:txBody>
                    <a:bodyPr/>
                    <a:lstStyle/>
                    <a:p>
                      <a:r>
                        <a:rPr lang="en-GB" dirty="0">
                          <a:latin typeface="Manrope" pitchFamily="2" charset="0"/>
                        </a:rPr>
                        <a:t>(Annual incremental progression)</a:t>
                      </a:r>
                    </a:p>
                  </a:txBody>
                  <a:tcPr/>
                </a:tc>
                <a:extLst>
                  <a:ext uri="{0D108BD9-81ED-4DB2-BD59-A6C34878D82A}">
                    <a16:rowId xmlns:a16="http://schemas.microsoft.com/office/drawing/2014/main" val="892074764"/>
                  </a:ext>
                </a:extLst>
              </a:tr>
              <a:tr h="370840">
                <a:tc>
                  <a:txBody>
                    <a:bodyPr/>
                    <a:lstStyle/>
                    <a:p>
                      <a:r>
                        <a:rPr lang="en-GB" b="1" dirty="0">
                          <a:latin typeface="Manrope" pitchFamily="2" charset="0"/>
                        </a:rPr>
                        <a:t>Responsible to:</a:t>
                      </a:r>
                    </a:p>
                  </a:txBody>
                  <a:tcPr/>
                </a:tc>
                <a:tc>
                  <a:txBody>
                    <a:bodyPr/>
                    <a:lstStyle/>
                    <a:p>
                      <a:r>
                        <a:rPr lang="en-US" dirty="0">
                          <a:latin typeface="Manrope" pitchFamily="2" charset="0"/>
                        </a:rPr>
                        <a:t>I</a:t>
                      </a:r>
                      <a:r>
                        <a:rPr lang="en-GB" dirty="0" err="1">
                          <a:latin typeface="Manrope" pitchFamily="2" charset="0"/>
                        </a:rPr>
                        <a:t>mprovement</a:t>
                      </a:r>
                      <a:r>
                        <a:rPr lang="en-GB" dirty="0">
                          <a:latin typeface="Manrope" pitchFamily="2" charset="0"/>
                        </a:rPr>
                        <a:t> and Complaints Standards Manager</a:t>
                      </a:r>
                    </a:p>
                  </a:txBody>
                  <a:tcPr/>
                </a:tc>
                <a:extLst>
                  <a:ext uri="{0D108BD9-81ED-4DB2-BD59-A6C34878D82A}">
                    <a16:rowId xmlns:a16="http://schemas.microsoft.com/office/drawing/2014/main" val="2087571915"/>
                  </a:ext>
                </a:extLst>
              </a:tr>
              <a:tr h="370840">
                <a:tc>
                  <a:txBody>
                    <a:bodyPr/>
                    <a:lstStyle/>
                    <a:p>
                      <a:r>
                        <a:rPr lang="en-GB" b="1" dirty="0">
                          <a:latin typeface="Manrope" pitchFamily="2" charset="0"/>
                        </a:rPr>
                        <a:t>Contract Type:</a:t>
                      </a:r>
                    </a:p>
                  </a:txBody>
                  <a:tcPr/>
                </a:tc>
                <a:tc>
                  <a:txBody>
                    <a:bodyPr/>
                    <a:lstStyle/>
                    <a:p>
                      <a:r>
                        <a:rPr lang="en-GB" dirty="0">
                          <a:latin typeface="Manrope" pitchFamily="2" charset="0"/>
                        </a:rPr>
                        <a:t>Permanent – 37 hours per week</a:t>
                      </a:r>
                    </a:p>
                  </a:txBody>
                  <a:tcPr/>
                </a:tc>
                <a:extLst>
                  <a:ext uri="{0D108BD9-81ED-4DB2-BD59-A6C34878D82A}">
                    <a16:rowId xmlns:a16="http://schemas.microsoft.com/office/drawing/2014/main" val="1756693564"/>
                  </a:ext>
                </a:extLst>
              </a:tr>
              <a:tr h="370840">
                <a:tc>
                  <a:txBody>
                    <a:bodyPr/>
                    <a:lstStyle/>
                    <a:p>
                      <a:r>
                        <a:rPr lang="en-GB" b="1" dirty="0">
                          <a:latin typeface="Manrope" pitchFamily="2" charset="0"/>
                        </a:rPr>
                        <a:t>Annual Leave:</a:t>
                      </a:r>
                    </a:p>
                  </a:txBody>
                  <a:tcPr/>
                </a:tc>
                <a:tc>
                  <a:txBody>
                    <a:bodyPr/>
                    <a:lstStyle/>
                    <a:p>
                      <a:r>
                        <a:rPr lang="en-GB" dirty="0">
                          <a:latin typeface="Manrope" pitchFamily="2" charset="0"/>
                        </a:rPr>
                        <a:t>32 days per year plus public holidays </a:t>
                      </a:r>
                    </a:p>
                  </a:txBody>
                  <a:tcPr/>
                </a:tc>
                <a:extLst>
                  <a:ext uri="{0D108BD9-81ED-4DB2-BD59-A6C34878D82A}">
                    <a16:rowId xmlns:a16="http://schemas.microsoft.com/office/drawing/2014/main" val="3866537693"/>
                  </a:ext>
                </a:extLst>
              </a:tr>
              <a:tr h="370840">
                <a:tc>
                  <a:txBody>
                    <a:bodyPr/>
                    <a:lstStyle/>
                    <a:p>
                      <a:r>
                        <a:rPr lang="en-GB" b="1" dirty="0">
                          <a:latin typeface="Manrope" pitchFamily="2" charset="0"/>
                        </a:rPr>
                        <a:t>Pension Scheme:</a:t>
                      </a:r>
                    </a:p>
                  </a:txBody>
                  <a:tcPr/>
                </a:tc>
                <a:tc>
                  <a:txBody>
                    <a:bodyPr/>
                    <a:lstStyle/>
                    <a:p>
                      <a:r>
                        <a:rPr lang="en-GB" dirty="0">
                          <a:latin typeface="Manrope" pitchFamily="2" charset="0"/>
                        </a:rPr>
                        <a:t>Civil Service Pension Scheme</a:t>
                      </a:r>
                    </a:p>
                  </a:txBody>
                  <a:tcPr/>
                </a:tc>
                <a:extLst>
                  <a:ext uri="{0D108BD9-81ED-4DB2-BD59-A6C34878D82A}">
                    <a16:rowId xmlns:a16="http://schemas.microsoft.com/office/drawing/2014/main" val="2375040061"/>
                  </a:ext>
                </a:extLst>
              </a:tr>
              <a:tr h="370840">
                <a:tc>
                  <a:txBody>
                    <a:bodyPr/>
                    <a:lstStyle/>
                    <a:p>
                      <a:r>
                        <a:rPr lang="en-GB" b="1" dirty="0">
                          <a:latin typeface="Manrope" pitchFamily="2" charset="0"/>
                        </a:rPr>
                        <a:t>Location:</a:t>
                      </a:r>
                    </a:p>
                  </a:txBody>
                  <a:tcPr/>
                </a:tc>
                <a:tc>
                  <a:txBody>
                    <a:bodyPr/>
                    <a:lstStyle/>
                    <a:p>
                      <a:r>
                        <a:rPr lang="en-GB" dirty="0">
                          <a:latin typeface="Manrope" pitchFamily="2" charset="0"/>
                        </a:rPr>
                        <a:t>Hybrid Working (Bridgend/Home) or Remote Working</a:t>
                      </a:r>
                    </a:p>
                  </a:txBody>
                  <a:tcPr/>
                </a:tc>
                <a:extLst>
                  <a:ext uri="{0D108BD9-81ED-4DB2-BD59-A6C34878D82A}">
                    <a16:rowId xmlns:a16="http://schemas.microsoft.com/office/drawing/2014/main" val="2058129577"/>
                  </a:ext>
                </a:extLst>
              </a:tr>
              <a:tr h="370840">
                <a:tc>
                  <a:txBody>
                    <a:bodyPr/>
                    <a:lstStyle/>
                    <a:p>
                      <a:r>
                        <a:rPr lang="en-GB" b="1" dirty="0">
                          <a:latin typeface="Manrope" pitchFamily="2" charset="0"/>
                        </a:rPr>
                        <a:t>Welsh Language Requirements:</a:t>
                      </a:r>
                    </a:p>
                  </a:txBody>
                  <a:tcPr/>
                </a:tc>
                <a:tc>
                  <a:txBody>
                    <a:bodyPr/>
                    <a:lstStyle/>
                    <a:p>
                      <a:r>
                        <a:rPr lang="en-GB" dirty="0">
                          <a:latin typeface="Manrope" pitchFamily="2" charset="0"/>
                        </a:rPr>
                        <a:t>Welsh Language Desirable</a:t>
                      </a:r>
                    </a:p>
                  </a:txBody>
                  <a:tcPr/>
                </a:tc>
                <a:extLst>
                  <a:ext uri="{0D108BD9-81ED-4DB2-BD59-A6C34878D82A}">
                    <a16:rowId xmlns:a16="http://schemas.microsoft.com/office/drawing/2014/main" val="2441009227"/>
                  </a:ext>
                </a:extLst>
              </a:tr>
            </a:tbl>
          </a:graphicData>
        </a:graphic>
      </p:graphicFrame>
    </p:spTree>
    <p:extLst>
      <p:ext uri="{BB962C8B-B14F-4D97-AF65-F5344CB8AC3E}">
        <p14:creationId xmlns:p14="http://schemas.microsoft.com/office/powerpoint/2010/main" val="303530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Purpose of the role</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065623" cy="4023360"/>
          </a:xfrm>
        </p:spPr>
        <p:txBody>
          <a:bodyPr>
            <a:normAutofit/>
          </a:bodyPr>
          <a:lstStyle/>
          <a:p>
            <a:pPr>
              <a:lnSpc>
                <a:spcPct val="107000"/>
              </a:lnSpc>
              <a:spcAft>
                <a:spcPts val="800"/>
              </a:spcAft>
            </a:pPr>
            <a:r>
              <a:rPr lang="en-GB" sz="1600" dirty="0">
                <a:effectLst/>
                <a:latin typeface="Arial" panose="020B0604020202020204" pitchFamily="34" charset="0"/>
                <a:ea typeface="Calibri" panose="020F0502020204030204" pitchFamily="34" charset="0"/>
              </a:rPr>
              <a:t>The role of the Complaints Standards Authority Engagement and Support Officer is key to engaging with and supporting public bodies with effective complaints handling through supporting training and advice.  The Complaints Standards Authority Engagement and Support Officer also supports the Complaints Standards and Improvement Manager in promoting the role of the CSA to public bodies, in the management of relationships with and in the processing of information from those public bodies subject to the standards currently and in the future.</a:t>
            </a:r>
            <a:endParaRPr lang="en-GB" sz="1600" dirty="0"/>
          </a:p>
        </p:txBody>
      </p:sp>
    </p:spTree>
    <p:extLst>
      <p:ext uri="{BB962C8B-B14F-4D97-AF65-F5344CB8AC3E}">
        <p14:creationId xmlns:p14="http://schemas.microsoft.com/office/powerpoint/2010/main" val="90530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422400"/>
            <a:ext cx="10058400" cy="4862122"/>
          </a:xfrm>
        </p:spPr>
        <p:txBody>
          <a:bodyPr>
            <a:noAutofit/>
          </a:bodyPr>
          <a:lstStyle/>
          <a:p>
            <a:pPr marL="0" indent="0">
              <a:buClr>
                <a:srgbClr val="294054"/>
              </a:buClr>
              <a:buNone/>
            </a:pPr>
            <a:r>
              <a:rPr lang="en-US" sz="1600" dirty="0">
                <a:effectLst/>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r>
              <a:rPr lang="en-US" dirty="0">
                <a:latin typeface="Manrope"/>
              </a:rPr>
              <a:t>Support the Complaints Standards and Improvement Manager to showcase the CSA as a </a:t>
            </a:r>
            <a:r>
              <a:rPr lang="en-US" dirty="0" err="1">
                <a:latin typeface="Manrope"/>
              </a:rPr>
              <a:t>centre</a:t>
            </a:r>
            <a:r>
              <a:rPr lang="en-US" dirty="0">
                <a:latin typeface="Manrope"/>
              </a:rPr>
              <a:t> of good practice in complaint handling and promote the CSA’s Guidance on Complaint Handling.</a:t>
            </a:r>
          </a:p>
          <a:p>
            <a:pPr marL="360000" indent="-360000">
              <a:buClr>
                <a:srgbClr val="294054"/>
              </a:buClr>
              <a:buFont typeface="Wingdings" panose="05000000000000000000" pitchFamily="2" charset="2"/>
              <a:buChar char="q"/>
            </a:pPr>
            <a:r>
              <a:rPr lang="en-US" dirty="0">
                <a:latin typeface="Manrope"/>
              </a:rPr>
              <a:t>Engage with public bodies to support them in gaining compliance with the CSA model procedure and operating effectively under the standards and principles. </a:t>
            </a:r>
            <a:endParaRPr lang="en-GB" dirty="0">
              <a:latin typeface="Manrope"/>
            </a:endParaRPr>
          </a:p>
          <a:p>
            <a:pPr marL="360000" indent="-360000">
              <a:buClr>
                <a:srgbClr val="294054"/>
              </a:buClr>
              <a:buFont typeface="Wingdings" panose="05000000000000000000" pitchFamily="2" charset="2"/>
              <a:buChar char="q"/>
            </a:pPr>
            <a:r>
              <a:rPr lang="en-US" dirty="0">
                <a:latin typeface="Manrope"/>
              </a:rPr>
              <a:t>Responsible for facilitating and delivering training; designing, creating, reviewing and adapting material/content as necessary, based on the CSA’s Guidance on Complaint Handling, using appropriate formats to varied audiences. </a:t>
            </a:r>
            <a:endParaRPr lang="en-GB" dirty="0">
              <a:latin typeface="Manrope"/>
            </a:endParaRPr>
          </a:p>
          <a:p>
            <a:pPr marL="360000" indent="-360000">
              <a:buClr>
                <a:srgbClr val="294054"/>
              </a:buClr>
              <a:buFont typeface="Wingdings" panose="05000000000000000000" pitchFamily="2" charset="2"/>
              <a:buChar char="q"/>
            </a:pPr>
            <a:r>
              <a:rPr lang="en-US" dirty="0">
                <a:latin typeface="Manrope"/>
              </a:rPr>
              <a:t>Prepare and maintain CSA information resources to support public bodies.</a:t>
            </a:r>
            <a:endParaRPr lang="en-GB" dirty="0">
              <a:latin typeface="Manrope"/>
            </a:endParaRPr>
          </a:p>
          <a:p>
            <a:pPr marL="360000" indent="-360000">
              <a:buClr>
                <a:srgbClr val="294054"/>
              </a:buClr>
              <a:buFont typeface="Wingdings" panose="05000000000000000000" pitchFamily="2" charset="2"/>
              <a:buChar char="q"/>
            </a:pPr>
            <a:r>
              <a:rPr lang="en-US" dirty="0">
                <a:latin typeface="Manrope"/>
              </a:rPr>
              <a:t>Administer the collection of complaints data from public bodies and review the returns submitted.</a:t>
            </a:r>
            <a:endParaRPr lang="en-GB" dirty="0">
              <a:latin typeface="Manrope"/>
            </a:endParaRPr>
          </a:p>
          <a:p>
            <a:pPr marL="0" indent="0">
              <a:buClr>
                <a:srgbClr val="294054"/>
              </a:buClr>
              <a:buNone/>
            </a:pPr>
            <a:endParaRPr lang="en-GB" dirty="0">
              <a:latin typeface="Manrope"/>
            </a:endParaRPr>
          </a:p>
          <a:p>
            <a:pPr marL="360000" indent="-360000">
              <a:buClr>
                <a:srgbClr val="294054"/>
              </a:buClr>
              <a:buFont typeface="Wingdings" panose="05000000000000000000" pitchFamily="2" charset="2"/>
              <a:buChar char="q"/>
            </a:pPr>
            <a:endParaRPr lang="en-US" sz="1800" dirty="0">
              <a:latin typeface="Manrope"/>
            </a:endParaRPr>
          </a:p>
          <a:p>
            <a:pPr marL="360000" indent="-360000">
              <a:buClr>
                <a:srgbClr val="294054"/>
              </a:buClr>
              <a:buFont typeface="Wingdings" panose="05000000000000000000" pitchFamily="2" charset="2"/>
              <a:buChar char="q"/>
            </a:pPr>
            <a:endParaRPr lang="en-GB" dirty="0"/>
          </a:p>
          <a:p>
            <a:pPr marL="360000" indent="-360000">
              <a:buClr>
                <a:srgbClr val="294054"/>
              </a:buClr>
              <a:buFont typeface="Wingdings" panose="05000000000000000000" pitchFamily="2" charset="2"/>
              <a:buChar char="q"/>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457200">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838200"/>
            <a:ext cx="10058400" cy="1333500"/>
          </a:xfrm>
        </p:spPr>
        <p:txBody>
          <a:bodyPr>
            <a:normAutofit fontScale="90000"/>
          </a:bodyPr>
          <a:lstStyle/>
          <a:p>
            <a:r>
              <a:rPr lang="en-GB" b="1" dirty="0">
                <a:solidFill>
                  <a:srgbClr val="294054"/>
                </a:solidFill>
                <a:latin typeface="Manrope" pitchFamily="2" charset="0"/>
              </a:rPr>
              <a:t>Responsibilities</a:t>
            </a:r>
            <a:br>
              <a:rPr lang="en-GB" b="1" dirty="0">
                <a:solidFill>
                  <a:srgbClr val="294054"/>
                </a:solidFill>
                <a:latin typeface="Manrope" pitchFamily="2" charset="0"/>
              </a:rPr>
            </a:br>
            <a:endParaRPr lang="en-GB" b="1" dirty="0">
              <a:solidFill>
                <a:srgbClr val="294054"/>
              </a:solidFill>
              <a:latin typeface="Manrope" pitchFamily="2" charset="0"/>
            </a:endParaRPr>
          </a:p>
        </p:txBody>
      </p:sp>
    </p:spTree>
    <p:extLst>
      <p:ext uri="{BB962C8B-B14F-4D97-AF65-F5344CB8AC3E}">
        <p14:creationId xmlns:p14="http://schemas.microsoft.com/office/powerpoint/2010/main" val="221093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66900"/>
            <a:ext cx="10058400" cy="4417622"/>
          </a:xfrm>
        </p:spPr>
        <p:txBody>
          <a:bodyPr>
            <a:noAutofit/>
          </a:bodyPr>
          <a:lstStyle/>
          <a:p>
            <a:pPr marL="360000" indent="-360000">
              <a:buClr>
                <a:srgbClr val="294054"/>
              </a:buClr>
              <a:buFont typeface="Wingdings" panose="05000000000000000000" pitchFamily="2" charset="2"/>
              <a:buChar char="q"/>
            </a:pPr>
            <a:r>
              <a:rPr lang="en-US" dirty="0">
                <a:latin typeface="Manrope"/>
                <a:ea typeface="Calibri" panose="020F0502020204030204" pitchFamily="34" charset="0"/>
                <a:cs typeface="Times New Roman" panose="02020603050405020304" pitchFamily="18" charset="0"/>
              </a:rPr>
              <a:t>Examine the data collected from public bodies and engage as appropriate, where queries arise, assist with and/or deliver updates to bodies of their performance, including recommending improvements and assessing any training needs identified.</a:t>
            </a:r>
          </a:p>
          <a:p>
            <a:pPr marL="360000" indent="-360000">
              <a:buClr>
                <a:srgbClr val="294054"/>
              </a:buClr>
              <a:buFont typeface="Wingdings" panose="05000000000000000000" pitchFamily="2" charset="2"/>
              <a:buChar char="q"/>
            </a:pPr>
            <a:r>
              <a:rPr lang="en-US" dirty="0">
                <a:latin typeface="Manrope"/>
              </a:rPr>
              <a:t>Maintain the CSA database of information provided by public bodies and ensure it is up to date.</a:t>
            </a:r>
          </a:p>
          <a:p>
            <a:pPr marL="360000" indent="-360000">
              <a:buClr>
                <a:srgbClr val="294054"/>
              </a:buClr>
              <a:buFont typeface="Wingdings" panose="05000000000000000000" pitchFamily="2" charset="2"/>
              <a:buChar char="q"/>
            </a:pPr>
            <a:r>
              <a:rPr lang="en-US" dirty="0">
                <a:latin typeface="Manrope"/>
              </a:rPr>
              <a:t>Assist the Complaints Standards and Improvement Manager and other colleagues in the preparation of reports on the performance levels in complaint handling by public bodies across Wales for both internal and external audiences.</a:t>
            </a:r>
          </a:p>
          <a:p>
            <a:pPr marL="360000" indent="-360000">
              <a:buClr>
                <a:srgbClr val="294054"/>
              </a:buClr>
              <a:buFont typeface="Wingdings" panose="05000000000000000000" pitchFamily="2" charset="2"/>
              <a:buChar char="q"/>
            </a:pPr>
            <a:r>
              <a:rPr lang="en-US" dirty="0">
                <a:latin typeface="Manrope"/>
              </a:rPr>
              <a:t>Engage with public bodies to explore any concerns about complaint handling which may be remedied by training or support. </a:t>
            </a:r>
            <a:endParaRPr lang="en-GB" dirty="0">
              <a:latin typeface="Manrope"/>
            </a:endParaRPr>
          </a:p>
          <a:p>
            <a:pPr marL="360000" indent="-360000">
              <a:buClr>
                <a:srgbClr val="294054"/>
              </a:buClr>
              <a:buFont typeface="Wingdings" panose="05000000000000000000" pitchFamily="2" charset="2"/>
              <a:buChar char="q"/>
            </a:pPr>
            <a:r>
              <a:rPr lang="en-US" dirty="0">
                <a:latin typeface="Manrope"/>
              </a:rPr>
              <a:t>Assist with the creation and development of complaint handling networks.</a:t>
            </a:r>
            <a:endParaRPr lang="en-GB" dirty="0">
              <a:latin typeface="Manrope"/>
            </a:endParaRPr>
          </a:p>
          <a:p>
            <a:pPr marL="360000" indent="-360000">
              <a:buClr>
                <a:srgbClr val="294054"/>
              </a:buClr>
              <a:buFont typeface="Wingdings" panose="05000000000000000000" pitchFamily="2" charset="2"/>
              <a:buChar char="q"/>
            </a:pPr>
            <a:r>
              <a:rPr lang="en-US" dirty="0">
                <a:latin typeface="Manrope"/>
              </a:rPr>
              <a:t>Deliver presentations on the work of the CSA to a wide range of internal and external audiences.</a:t>
            </a:r>
            <a:endParaRPr lang="en-GB" dirty="0">
              <a:latin typeface="Manrope"/>
            </a:endParaRPr>
          </a:p>
          <a:p>
            <a:pPr marL="360000" indent="-360000">
              <a:buClr>
                <a:srgbClr val="294054"/>
              </a:buClr>
              <a:buFont typeface="Wingdings" panose="05000000000000000000" pitchFamily="2" charset="2"/>
              <a:buChar char="q"/>
            </a:pPr>
            <a:endParaRPr lang="en-GB" dirty="0"/>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275497"/>
          </a:xfrm>
        </p:spPr>
        <p:txBody>
          <a:bodyPr/>
          <a:lstStyle/>
          <a:p>
            <a:r>
              <a:rPr lang="en-GB" b="1" dirty="0">
                <a:solidFill>
                  <a:srgbClr val="294054"/>
                </a:solidFill>
                <a:latin typeface="Manrope" pitchFamily="2" charset="0"/>
              </a:rPr>
              <a:t>Responsibilities Continued </a:t>
            </a:r>
          </a:p>
        </p:txBody>
      </p:sp>
    </p:spTree>
    <p:extLst>
      <p:ext uri="{BB962C8B-B14F-4D97-AF65-F5344CB8AC3E}">
        <p14:creationId xmlns:p14="http://schemas.microsoft.com/office/powerpoint/2010/main" val="375894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66900"/>
            <a:ext cx="10058400" cy="4417622"/>
          </a:xfrm>
        </p:spPr>
        <p:txBody>
          <a:bodyPr>
            <a:noAutofit/>
          </a:bodyPr>
          <a:lstStyle/>
          <a:p>
            <a:pPr marL="360000" indent="-360000">
              <a:buClr>
                <a:srgbClr val="294054"/>
              </a:buClr>
              <a:buFont typeface="Wingdings" panose="05000000000000000000" pitchFamily="2" charset="2"/>
              <a:buChar char="q"/>
            </a:pPr>
            <a:r>
              <a:rPr lang="en-US" dirty="0">
                <a:latin typeface="Manrope"/>
              </a:rPr>
              <a:t>Assist with advising internal colleagues on complaint handling issues.</a:t>
            </a:r>
            <a:endParaRPr lang="en-GB" dirty="0">
              <a:latin typeface="Manrope"/>
            </a:endParaRPr>
          </a:p>
          <a:p>
            <a:pPr marL="360000" indent="-360000">
              <a:buClr>
                <a:srgbClr val="294054"/>
              </a:buClr>
              <a:buFont typeface="Wingdings" panose="05000000000000000000" pitchFamily="2" charset="2"/>
              <a:buChar char="q"/>
            </a:pPr>
            <a:r>
              <a:rPr lang="en-US" dirty="0"/>
              <a:t>Contribute constructively to develop and improve office training resources, procedures, policies and plans – including delivery of internal CSA training to PSOW staff and management of the CSA Induction modules.  </a:t>
            </a:r>
            <a:endParaRPr lang="en-GB" dirty="0"/>
          </a:p>
          <a:p>
            <a:pPr marL="360000" indent="-360000">
              <a:buClr>
                <a:srgbClr val="294054"/>
              </a:buClr>
              <a:buFont typeface="Wingdings" panose="05000000000000000000" pitchFamily="2" charset="2"/>
              <a:buChar char="q"/>
            </a:pPr>
            <a:r>
              <a:rPr lang="en-US" dirty="0"/>
              <a:t>Follow all PSOW policies and procedures as laid out in the policy documents, induction packs, the Hub etc.</a:t>
            </a:r>
            <a:endParaRPr lang="en-GB" dirty="0"/>
          </a:p>
          <a:p>
            <a:pPr marL="360000" indent="-360000">
              <a:buClr>
                <a:srgbClr val="294054"/>
              </a:buClr>
              <a:buFont typeface="Wingdings" panose="05000000000000000000" pitchFamily="2" charset="2"/>
              <a:buChar char="q"/>
            </a:pPr>
            <a:r>
              <a:rPr lang="en-US" dirty="0"/>
              <a:t>Contribute to PSOW’s commitment to good information handling practices by complying with GDPR and PSOW policies and procedures, particularly in respect of any personal data or confidential material.</a:t>
            </a:r>
            <a:endParaRPr lang="en-GB" dirty="0"/>
          </a:p>
          <a:p>
            <a:pPr marL="360000" indent="-360000">
              <a:buClr>
                <a:srgbClr val="294054"/>
              </a:buClr>
              <a:buFont typeface="Wingdings" panose="05000000000000000000" pitchFamily="2" charset="2"/>
              <a:buChar char="q"/>
            </a:pPr>
            <a:r>
              <a:rPr lang="en-US" dirty="0"/>
              <a:t>Take reasonable care of your own wellbeing and health and safety and that of colleagues.</a:t>
            </a:r>
          </a:p>
          <a:p>
            <a:pPr marL="360000" indent="-360000">
              <a:buClr>
                <a:srgbClr val="294054"/>
              </a:buClr>
              <a:buFont typeface="Wingdings" panose="05000000000000000000" pitchFamily="2" charset="2"/>
              <a:buChar char="q"/>
            </a:pPr>
            <a:r>
              <a:rPr lang="en-US" dirty="0"/>
              <a:t>Undertake any other duties, commensurate with the skills and experience expected for this role, which from time to time may be allocated.</a:t>
            </a:r>
            <a:endParaRPr lang="en-GB" dirty="0"/>
          </a:p>
          <a:p>
            <a:pPr marL="360000" indent="-360000">
              <a:buClr>
                <a:srgbClr val="294054"/>
              </a:buClr>
              <a:buFont typeface="Wingdings" panose="05000000000000000000" pitchFamily="2" charset="2"/>
              <a:buChar char="q"/>
            </a:pPr>
            <a:endParaRPr lang="en-GB" dirty="0"/>
          </a:p>
          <a:p>
            <a:pPr marL="360000" indent="-360000">
              <a:buClr>
                <a:srgbClr val="294054"/>
              </a:buClr>
              <a:buFont typeface="Wingdings" panose="05000000000000000000" pitchFamily="2" charset="2"/>
              <a:buChar char="q"/>
            </a:pPr>
            <a:endParaRPr lang="en-US" sz="1600" dirty="0">
              <a:latin typeface="Manrope"/>
              <a:ea typeface="Calibri" panose="020F0502020204030204" pitchFamily="34" charset="0"/>
              <a:cs typeface="Times New Roman" panose="02020603050405020304" pitchFamily="18" charset="0"/>
            </a:endParaRPr>
          </a:p>
          <a:p>
            <a:pPr marL="0" indent="0">
              <a:buClr>
                <a:srgbClr val="294054"/>
              </a:buClr>
              <a:buNone/>
            </a:pPr>
            <a:r>
              <a:rPr lang="en-US" sz="1600" dirty="0">
                <a:effectLst/>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097697"/>
          </a:xfrm>
        </p:spPr>
        <p:txBody>
          <a:bodyPr/>
          <a:lstStyle/>
          <a:p>
            <a:r>
              <a:rPr lang="en-GB" b="1" dirty="0">
                <a:solidFill>
                  <a:srgbClr val="294054"/>
                </a:solidFill>
                <a:latin typeface="Manrope" pitchFamily="2" charset="0"/>
              </a:rPr>
              <a:t>Responsibilities Continued  </a:t>
            </a:r>
          </a:p>
        </p:txBody>
      </p:sp>
    </p:spTree>
    <p:extLst>
      <p:ext uri="{BB962C8B-B14F-4D97-AF65-F5344CB8AC3E}">
        <p14:creationId xmlns:p14="http://schemas.microsoft.com/office/powerpoint/2010/main" val="74100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659D3-3EC4-535A-35E0-E7739F1801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234414-638E-8071-513E-34EB2782985E}"/>
              </a:ext>
            </a:extLst>
          </p:cNvPr>
          <p:cNvSpPr>
            <a:spLocks noGrp="1"/>
          </p:cNvSpPr>
          <p:nvPr>
            <p:ph idx="1"/>
          </p:nvPr>
        </p:nvSpPr>
        <p:spPr>
          <a:xfrm>
            <a:off x="1097280" y="1866900"/>
            <a:ext cx="10058400" cy="4417622"/>
          </a:xfrm>
        </p:spPr>
        <p:txBody>
          <a:bodyPr>
            <a:noAutofit/>
          </a:bodyPr>
          <a:lstStyle/>
          <a:p>
            <a:pPr marL="360000" indent="-360000">
              <a:buClr>
                <a:srgbClr val="294054"/>
              </a:buClr>
              <a:buFont typeface="Wingdings" panose="05000000000000000000" pitchFamily="2" charset="2"/>
              <a:buChar char="q"/>
            </a:pPr>
            <a:endParaRPr lang="en-GB" dirty="0"/>
          </a:p>
          <a:p>
            <a:pPr marL="360000" indent="-360000">
              <a:buClr>
                <a:srgbClr val="294054"/>
              </a:buClr>
              <a:buFont typeface="Wingdings" panose="05000000000000000000" pitchFamily="2" charset="2"/>
              <a:buChar char="q"/>
            </a:pPr>
            <a:r>
              <a:rPr lang="en-US" dirty="0"/>
              <a:t>Operate across the whole of the Ombudsman’s current or future jurisdiction and in whichever operational team the Ombudsman considers appropriate to meet the objectives of the service. </a:t>
            </a:r>
            <a:endParaRPr lang="en-GB" dirty="0"/>
          </a:p>
          <a:p>
            <a:pPr marL="360000" indent="-360000">
              <a:buClr>
                <a:srgbClr val="294054"/>
              </a:buClr>
              <a:buFont typeface="Wingdings" panose="05000000000000000000" pitchFamily="2" charset="2"/>
              <a:buChar char="q"/>
            </a:pPr>
            <a:r>
              <a:rPr lang="en-US" dirty="0"/>
              <a:t>To conduct work (oral and/or written) through English and if the post holder is a Welsh speaker, bilingually through Welsh and English.  </a:t>
            </a:r>
            <a:endParaRPr lang="en-GB" dirty="0"/>
          </a:p>
          <a:p>
            <a:pPr marL="360000" indent="-360000">
              <a:buClr>
                <a:srgbClr val="294054"/>
              </a:buClr>
              <a:buFont typeface="Wingdings" panose="05000000000000000000" pitchFamily="2" charset="2"/>
              <a:buChar char="q"/>
            </a:pPr>
            <a:r>
              <a:rPr lang="en-US" dirty="0"/>
              <a:t>Act in accordance with the Ombudsman’s policy statement on Equal Opportunities and provide a service which is fair and equitable to all.</a:t>
            </a:r>
            <a:endParaRPr lang="en-GB" dirty="0"/>
          </a:p>
          <a:p>
            <a:pPr marL="360000" indent="-360000">
              <a:buClr>
                <a:srgbClr val="294054"/>
              </a:buClr>
              <a:buFont typeface="Wingdings" panose="05000000000000000000" pitchFamily="2" charset="2"/>
              <a:buChar char="q"/>
            </a:pPr>
            <a:endParaRPr lang="en-US" sz="1600" dirty="0">
              <a:latin typeface="Manrope"/>
              <a:ea typeface="Calibri" panose="020F0502020204030204" pitchFamily="34" charset="0"/>
              <a:cs typeface="Times New Roman" panose="02020603050405020304" pitchFamily="18" charset="0"/>
            </a:endParaRPr>
          </a:p>
          <a:p>
            <a:pPr marL="0" indent="0">
              <a:buClr>
                <a:srgbClr val="294054"/>
              </a:buClr>
              <a:buNone/>
            </a:pPr>
            <a:r>
              <a:rPr lang="en-US" sz="1600" dirty="0">
                <a:effectLst/>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B593F3A0-F0CA-1A59-B0E3-FB68BCB3C85A}"/>
              </a:ext>
            </a:extLst>
          </p:cNvPr>
          <p:cNvSpPr>
            <a:spLocks noGrp="1"/>
          </p:cNvSpPr>
          <p:nvPr>
            <p:ph type="title"/>
          </p:nvPr>
        </p:nvSpPr>
        <p:spPr>
          <a:xfrm>
            <a:off x="1097280" y="286603"/>
            <a:ext cx="10058400" cy="1097697"/>
          </a:xfrm>
        </p:spPr>
        <p:txBody>
          <a:bodyPr/>
          <a:lstStyle/>
          <a:p>
            <a:r>
              <a:rPr lang="en-GB" b="1" dirty="0">
                <a:solidFill>
                  <a:srgbClr val="294054"/>
                </a:solidFill>
                <a:latin typeface="Manrope" pitchFamily="2" charset="0"/>
              </a:rPr>
              <a:t>Responsibilities Continued  </a:t>
            </a:r>
          </a:p>
        </p:txBody>
      </p:sp>
    </p:spTree>
    <p:extLst>
      <p:ext uri="{BB962C8B-B14F-4D97-AF65-F5344CB8AC3E}">
        <p14:creationId xmlns:p14="http://schemas.microsoft.com/office/powerpoint/2010/main" val="355150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C7433-7000-FB0B-F2DB-8D865973C9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EE1BC-564D-3AAE-90F1-8A58F2427E96}"/>
              </a:ext>
            </a:extLst>
          </p:cNvPr>
          <p:cNvSpPr>
            <a:spLocks noGrp="1"/>
          </p:cNvSpPr>
          <p:nvPr>
            <p:ph idx="1"/>
          </p:nvPr>
        </p:nvSpPr>
        <p:spPr>
          <a:xfrm>
            <a:off x="1097280" y="1866900"/>
            <a:ext cx="10058400" cy="4417622"/>
          </a:xfrm>
        </p:spPr>
        <p:txBody>
          <a:bodyPr>
            <a:noAutofit/>
          </a:bodyPr>
          <a:lstStyle/>
          <a:p>
            <a:pPr marL="360000" indent="-360000">
              <a:buClr>
                <a:srgbClr val="294054"/>
              </a:buClr>
              <a:buFont typeface="Wingdings" panose="05000000000000000000" pitchFamily="2" charset="2"/>
              <a:buChar char="q"/>
            </a:pPr>
            <a:endParaRPr lang="en-US" sz="1600" dirty="0">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r>
              <a:rPr lang="en-US" dirty="0">
                <a:latin typeface="Manrope"/>
                <a:ea typeface="Calibri" panose="020F0502020204030204" pitchFamily="34" charset="0"/>
                <a:cs typeface="Times New Roman" panose="02020603050405020304" pitchFamily="18" charset="0"/>
              </a:rPr>
              <a:t>Act in accordance with the Ombudsman’s Values at all times:</a:t>
            </a:r>
          </a:p>
          <a:p>
            <a:pPr marL="457200" indent="0" algn="just">
              <a:buNone/>
            </a:pPr>
            <a:r>
              <a:rPr lang="en-GB" b="1" spc="-25" dirty="0">
                <a:solidFill>
                  <a:srgbClr val="294054"/>
                </a:solidFill>
                <a:effectLst/>
                <a:latin typeface="Manrope"/>
                <a:ea typeface="Times New Roman" panose="02020603050405020304" pitchFamily="18" charset="0"/>
                <a:cs typeface="Arial" panose="020B0604020202020204" pitchFamily="34" charset="0"/>
              </a:rPr>
              <a:t>Achievement</a:t>
            </a:r>
            <a:r>
              <a:rPr lang="en-GB" b="1" spc="-25" dirty="0">
                <a:effectLst/>
                <a:latin typeface="Manrope"/>
                <a:ea typeface="Times New Roman" panose="02020603050405020304" pitchFamily="18" charset="0"/>
                <a:cs typeface="Arial" panose="020B0604020202020204" pitchFamily="34" charset="0"/>
              </a:rPr>
              <a:t> </a:t>
            </a:r>
            <a:r>
              <a:rPr lang="en-GB" spc="-25" dirty="0">
                <a:effectLst/>
                <a:latin typeface="Manrope"/>
                <a:ea typeface="Times New Roman" panose="02020603050405020304" pitchFamily="18" charset="0"/>
                <a:cs typeface="Arial" panose="020B0604020202020204" pitchFamily="34" charset="0"/>
              </a:rPr>
              <a:t>	Doing the best you can</a:t>
            </a:r>
            <a:endParaRPr lang="en-GB" spc="-25" dirty="0">
              <a:effectLst/>
              <a:latin typeface="Manrope"/>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b="1" spc="-25" dirty="0">
                <a:solidFill>
                  <a:srgbClr val="294054"/>
                </a:solidFill>
                <a:effectLst/>
                <a:latin typeface="Manrope"/>
                <a:ea typeface="Times New Roman" panose="02020603050405020304" pitchFamily="18" charset="0"/>
                <a:cs typeface="Arial" panose="020B0604020202020204" pitchFamily="34" charset="0"/>
              </a:rPr>
              <a:t>Togetherness</a:t>
            </a:r>
            <a:r>
              <a:rPr lang="en-GB" b="1" spc="-25" dirty="0">
                <a:effectLst/>
                <a:latin typeface="Manrope"/>
                <a:ea typeface="Times New Roman" panose="02020603050405020304" pitchFamily="18" charset="0"/>
                <a:cs typeface="Arial" panose="020B0604020202020204" pitchFamily="34" charset="0"/>
              </a:rPr>
              <a:t>		</a:t>
            </a:r>
            <a:r>
              <a:rPr lang="en-GB" spc="-25" dirty="0">
                <a:effectLst/>
                <a:latin typeface="Manrope"/>
                <a:ea typeface="Times New Roman" panose="02020603050405020304" pitchFamily="18" charset="0"/>
                <a:cs typeface="Arial" panose="020B0604020202020204" pitchFamily="34" charset="0"/>
              </a:rPr>
              <a:t>Being respectful of each other and working collaboratively for the 				organisation to succeed</a:t>
            </a:r>
            <a:endParaRPr lang="en-GB" spc="-25" dirty="0">
              <a:effectLst/>
              <a:latin typeface="Manrope"/>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b="1" spc="-25" dirty="0">
                <a:solidFill>
                  <a:srgbClr val="294054"/>
                </a:solidFill>
                <a:effectLst/>
                <a:latin typeface="Manrope"/>
                <a:ea typeface="Times New Roman" panose="02020603050405020304" pitchFamily="18" charset="0"/>
                <a:cs typeface="Arial" panose="020B0604020202020204" pitchFamily="34" charset="0"/>
              </a:rPr>
              <a:t>Positivity</a:t>
            </a:r>
            <a:r>
              <a:rPr lang="en-GB" spc="-25" dirty="0">
                <a:effectLst/>
                <a:latin typeface="Manrope"/>
                <a:ea typeface="Times New Roman" panose="02020603050405020304" pitchFamily="18" charset="0"/>
                <a:cs typeface="Arial" panose="020B0604020202020204" pitchFamily="34" charset="0"/>
              </a:rPr>
              <a:t>		Showing enthusiasm and pride about who we are and in what we do</a:t>
            </a:r>
            <a:endParaRPr lang="en-GB" spc="-25" dirty="0">
              <a:effectLst/>
              <a:latin typeface="Manrope"/>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b="1" spc="-25" dirty="0">
                <a:solidFill>
                  <a:srgbClr val="294054"/>
                </a:solidFill>
                <a:effectLst/>
                <a:latin typeface="Manrope"/>
                <a:ea typeface="Times New Roman" panose="02020603050405020304" pitchFamily="18" charset="0"/>
                <a:cs typeface="Arial" panose="020B0604020202020204" pitchFamily="34" charset="0"/>
              </a:rPr>
              <a:t>Supportiveness</a:t>
            </a:r>
            <a:r>
              <a:rPr lang="en-GB" spc="-25" dirty="0">
                <a:effectLst/>
                <a:latin typeface="Manrope"/>
                <a:ea typeface="Times New Roman" panose="02020603050405020304" pitchFamily="18" charset="0"/>
                <a:cs typeface="Arial" panose="020B0604020202020204" pitchFamily="34" charset="0"/>
              </a:rPr>
              <a:t>	Being there for each other and appreciating our diversity</a:t>
            </a:r>
            <a:endParaRPr lang="en-GB" spc="-25" dirty="0">
              <a:effectLst/>
              <a:latin typeface="Manrope"/>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b="1" spc="-25" dirty="0">
                <a:solidFill>
                  <a:srgbClr val="294054"/>
                </a:solidFill>
                <a:effectLst/>
                <a:latin typeface="Manrope"/>
                <a:ea typeface="Times New Roman" panose="02020603050405020304" pitchFamily="18" charset="0"/>
                <a:cs typeface="Arial" panose="020B0604020202020204" pitchFamily="34" charset="0"/>
              </a:rPr>
              <a:t>Ownership</a:t>
            </a:r>
            <a:r>
              <a:rPr lang="en-GB" spc="-25" dirty="0">
                <a:effectLst/>
                <a:latin typeface="Manrope"/>
                <a:ea typeface="Times New Roman" panose="02020603050405020304" pitchFamily="18" charset="0"/>
                <a:cs typeface="Arial" panose="020B0604020202020204" pitchFamily="34" charset="0"/>
              </a:rPr>
              <a:t>		Taking responsibility for everything we do</a:t>
            </a:r>
            <a:endParaRPr lang="en-GB" spc="-25" dirty="0">
              <a:effectLst/>
              <a:latin typeface="Manrope"/>
              <a:ea typeface="Times New Roman" panose="02020603050405020304" pitchFamily="18" charset="0"/>
              <a:cs typeface="Times New Roman" panose="02020603050405020304" pitchFamily="18" charset="0"/>
            </a:endParaRPr>
          </a:p>
          <a:p>
            <a:pPr marL="457200" indent="0" algn="just">
              <a:spcBef>
                <a:spcPts val="600"/>
              </a:spcBef>
              <a:spcAft>
                <a:spcPts val="600"/>
              </a:spcAft>
              <a:buNone/>
            </a:pPr>
            <a:r>
              <a:rPr lang="en-GB" b="1" spc="-25" dirty="0">
                <a:solidFill>
                  <a:srgbClr val="294054"/>
                </a:solidFill>
                <a:effectLst/>
                <a:latin typeface="Manrope"/>
                <a:ea typeface="Times New Roman" panose="02020603050405020304" pitchFamily="18" charset="0"/>
                <a:cs typeface="Arial" panose="020B0604020202020204" pitchFamily="34" charset="0"/>
              </a:rPr>
              <a:t>Willingness</a:t>
            </a:r>
            <a:r>
              <a:rPr lang="en-GB" spc="-25" dirty="0">
                <a:effectLst/>
                <a:latin typeface="Manrope"/>
                <a:ea typeface="Times New Roman" panose="02020603050405020304" pitchFamily="18" charset="0"/>
                <a:cs typeface="Arial" panose="020B0604020202020204" pitchFamily="34" charset="0"/>
              </a:rPr>
              <a:t>		Having a keen, flexible and “can do” approach</a:t>
            </a:r>
            <a:endParaRPr lang="en-GB" spc="-25" dirty="0">
              <a:effectLst/>
              <a:latin typeface="Manrope"/>
              <a:ea typeface="Times New Roman" panose="02020603050405020304" pitchFamily="18" charset="0"/>
              <a:cs typeface="Times New Roman" panose="02020603050405020304" pitchFamily="18" charset="0"/>
            </a:endParaRPr>
          </a:p>
          <a:p>
            <a:pPr marL="0" indent="0">
              <a:buClr>
                <a:srgbClr val="294054"/>
              </a:buClr>
              <a:buNone/>
            </a:pPr>
            <a:r>
              <a:rPr lang="en-US" sz="1600" dirty="0">
                <a:effectLst/>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8B001F0-36E7-0BD8-689D-A0251FA0AC13}"/>
              </a:ext>
            </a:extLst>
          </p:cNvPr>
          <p:cNvSpPr>
            <a:spLocks noGrp="1"/>
          </p:cNvSpPr>
          <p:nvPr>
            <p:ph type="title"/>
          </p:nvPr>
        </p:nvSpPr>
        <p:spPr>
          <a:xfrm>
            <a:off x="1097280" y="286603"/>
            <a:ext cx="10058400" cy="1097697"/>
          </a:xfrm>
        </p:spPr>
        <p:txBody>
          <a:bodyPr/>
          <a:lstStyle/>
          <a:p>
            <a:r>
              <a:rPr lang="en-GB" b="1" dirty="0">
                <a:solidFill>
                  <a:srgbClr val="294054"/>
                </a:solidFill>
                <a:latin typeface="Manrope" pitchFamily="2" charset="0"/>
              </a:rPr>
              <a:t>Responsibilities Continued  </a:t>
            </a:r>
          </a:p>
        </p:txBody>
      </p:sp>
    </p:spTree>
    <p:extLst>
      <p:ext uri="{BB962C8B-B14F-4D97-AF65-F5344CB8AC3E}">
        <p14:creationId xmlns:p14="http://schemas.microsoft.com/office/powerpoint/2010/main" val="323037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275497"/>
          </a:xfrm>
        </p:spPr>
        <p:txBody>
          <a:bodyPr/>
          <a:lstStyle/>
          <a:p>
            <a:r>
              <a:rPr lang="en-GB" b="1" dirty="0">
                <a:solidFill>
                  <a:schemeClr val="tx1"/>
                </a:solidFill>
                <a:latin typeface="Manrope" pitchFamily="2" charset="0"/>
              </a:rPr>
              <a:t>Requirements Person Specification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a:normAutofit lnSpcReduction="10000"/>
          </a:bodyPr>
          <a:lstStyle/>
          <a:p>
            <a:pPr marL="0" indent="0">
              <a:buNone/>
            </a:pPr>
            <a:endParaRPr lang="en-GB" sz="3400" b="1" dirty="0">
              <a:solidFill>
                <a:srgbClr val="294054"/>
              </a:solidFill>
              <a:latin typeface="Manrope" pitchFamily="2" charset="0"/>
            </a:endParaRPr>
          </a:p>
          <a:p>
            <a:pPr marL="0" indent="0">
              <a:buNone/>
            </a:pPr>
            <a:r>
              <a:rPr lang="en-GB" sz="3400" b="1" dirty="0">
                <a:solidFill>
                  <a:srgbClr val="294054"/>
                </a:solidFill>
                <a:latin typeface="Manrope" pitchFamily="2" charset="0"/>
              </a:rPr>
              <a:t>Essential Criteria</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Excellent </a:t>
            </a:r>
            <a:r>
              <a:rPr lang="en-US" dirty="0"/>
              <a:t>interpersonal and communication skills to build relationships with stakeholders and internal teams. </a:t>
            </a:r>
            <a:endParaRPr lang="en-GB" dirty="0"/>
          </a:p>
          <a:p>
            <a:pPr marL="357188" indent="-357188">
              <a:buClr>
                <a:srgbClr val="294054"/>
              </a:buClr>
              <a:buFont typeface="Wingdings" panose="05000000000000000000" pitchFamily="2" charset="2"/>
              <a:buChar char="q"/>
              <a:tabLst>
                <a:tab pos="357188" algn="l"/>
              </a:tabLst>
            </a:pPr>
            <a:r>
              <a:rPr lang="en-US" dirty="0"/>
              <a:t>Experience of creating, adapting and delivering training materials or presentations in varied formats, for delivery in person and via online platforms.</a:t>
            </a:r>
            <a:endParaRPr lang="en-GB" dirty="0"/>
          </a:p>
          <a:p>
            <a:pPr marL="357188" indent="-357188">
              <a:buClr>
                <a:srgbClr val="294054"/>
              </a:buClr>
              <a:buFont typeface="Wingdings" panose="05000000000000000000" pitchFamily="2" charset="2"/>
              <a:buChar char="q"/>
              <a:tabLst>
                <a:tab pos="357188" algn="l"/>
              </a:tabLst>
            </a:pPr>
            <a:r>
              <a:rPr lang="en-US" dirty="0"/>
              <a:t>Experience in supporting compliance and providing advice and guidance to internal and external stakeholders.</a:t>
            </a:r>
            <a:endParaRPr lang="en-GB" dirty="0"/>
          </a:p>
          <a:p>
            <a:pPr marL="357188" indent="-357188">
              <a:buClr>
                <a:srgbClr val="294054"/>
              </a:buClr>
              <a:buFont typeface="Wingdings" panose="05000000000000000000" pitchFamily="2" charset="2"/>
              <a:buChar char="q"/>
              <a:tabLst>
                <a:tab pos="357188" algn="l"/>
              </a:tabLst>
            </a:pPr>
            <a:r>
              <a:rPr lang="en-US" dirty="0"/>
              <a:t>Experience in collecting, reviewing and interpreting data, with strong analytical skills.</a:t>
            </a:r>
            <a:endParaRPr lang="en-GB" dirty="0"/>
          </a:p>
          <a:p>
            <a:pPr marL="357188" indent="-357188">
              <a:buClr>
                <a:srgbClr val="294054"/>
              </a:buClr>
              <a:buFont typeface="Wingdings" panose="05000000000000000000" pitchFamily="2" charset="2"/>
              <a:buChar char="q"/>
              <a:tabLst>
                <a:tab pos="357188" algn="l"/>
              </a:tabLst>
            </a:pPr>
            <a:r>
              <a:rPr lang="en-US" dirty="0"/>
              <a:t>Ability to prepare clear, evidence-based reports and presentations for diverse audiences, combined with excellent presentation skills.</a:t>
            </a:r>
            <a:endParaRPr lang="en-GB" dirty="0"/>
          </a:p>
          <a:p>
            <a:pPr marL="357188" indent="-357188">
              <a:buClr>
                <a:srgbClr val="294054"/>
              </a:buClr>
              <a:buFont typeface="Wingdings" panose="05000000000000000000" pitchFamily="2" charset="2"/>
              <a:buChar char="q"/>
              <a:tabLst>
                <a:tab pos="357188" algn="l"/>
              </a:tabLst>
            </a:pP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3075097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normAutofit fontScale="90000"/>
          </a:bodyPr>
          <a:lstStyle/>
          <a:p>
            <a:r>
              <a:rPr lang="en-GB" b="1" dirty="0">
                <a:solidFill>
                  <a:schemeClr val="tx1"/>
                </a:solidFill>
                <a:latin typeface="Manrope" pitchFamily="2" charset="0"/>
              </a:rPr>
              <a:t>Requirements Person Specification (</a:t>
            </a:r>
            <a:r>
              <a:rPr lang="en-GB" b="1" dirty="0" err="1">
                <a:solidFill>
                  <a:schemeClr val="tx1"/>
                </a:solidFill>
                <a:latin typeface="Manrope" pitchFamily="2" charset="0"/>
              </a:rPr>
              <a:t>Cont</a:t>
            </a:r>
            <a:r>
              <a:rPr lang="en-GB" b="1" dirty="0">
                <a:solidFill>
                  <a:schemeClr val="tx1"/>
                </a:solidFill>
                <a:latin typeface="Manrope" pitchFamily="2" charset="0"/>
              </a:rPr>
              <a:t>)</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473200"/>
            <a:ext cx="10058400" cy="4395894"/>
          </a:xfrm>
        </p:spPr>
        <p:txBody>
          <a:bodyPr>
            <a:normAutofit fontScale="25000" lnSpcReduction="20000"/>
          </a:bodyPr>
          <a:lstStyle/>
          <a:p>
            <a:pPr marL="0" indent="0">
              <a:buNone/>
            </a:pPr>
            <a:endParaRPr lang="en-GB" sz="3400" b="1" dirty="0">
              <a:solidFill>
                <a:srgbClr val="294054"/>
              </a:solidFill>
              <a:latin typeface="Manrope" pitchFamily="2" charset="0"/>
            </a:endParaRPr>
          </a:p>
          <a:p>
            <a:pPr marL="0" indent="0">
              <a:buNone/>
            </a:pPr>
            <a:r>
              <a:rPr lang="en-GB" sz="10500" b="1" dirty="0">
                <a:solidFill>
                  <a:srgbClr val="294054"/>
                </a:solidFill>
                <a:latin typeface="Manrope"/>
              </a:rPr>
              <a:t>Essential Criteria</a:t>
            </a:r>
          </a:p>
          <a:p>
            <a:pPr marL="357188" indent="-357188">
              <a:buClr>
                <a:srgbClr val="294054"/>
              </a:buClr>
              <a:buFont typeface="Wingdings" panose="05000000000000000000" pitchFamily="2" charset="2"/>
              <a:buChar char="q"/>
              <a:tabLst>
                <a:tab pos="357188" algn="l"/>
              </a:tabLst>
            </a:pPr>
            <a:r>
              <a:rPr lang="en-US" sz="8000" dirty="0">
                <a:latin typeface="Manrope"/>
              </a:rPr>
              <a:t>Excellent administrative and </a:t>
            </a:r>
            <a:r>
              <a:rPr lang="en-US" sz="8000" dirty="0" err="1">
                <a:latin typeface="Manrope"/>
              </a:rPr>
              <a:t>organisational</a:t>
            </a:r>
            <a:r>
              <a:rPr lang="en-US" sz="8000" dirty="0">
                <a:latin typeface="Manrope"/>
              </a:rPr>
              <a:t> skills, with attention to detail. </a:t>
            </a:r>
          </a:p>
          <a:p>
            <a:pPr marL="357188" indent="-357188">
              <a:buClr>
                <a:srgbClr val="294054"/>
              </a:buClr>
              <a:buFont typeface="Wingdings" panose="05000000000000000000" pitchFamily="2" charset="2"/>
              <a:buChar char="q"/>
              <a:tabLst>
                <a:tab pos="357188" algn="l"/>
              </a:tabLst>
            </a:pPr>
            <a:r>
              <a:rPr lang="en-US" sz="8000" dirty="0">
                <a:latin typeface="Manrope"/>
              </a:rPr>
              <a:t>Comfortable using digital tools for training delivery, data management, and communication.</a:t>
            </a:r>
            <a:endParaRPr lang="en-GB" sz="8000" dirty="0">
              <a:latin typeface="Manrope"/>
            </a:endParaRPr>
          </a:p>
          <a:p>
            <a:pPr marL="357188" indent="-357188">
              <a:buClr>
                <a:srgbClr val="294054"/>
              </a:buClr>
              <a:buFont typeface="Wingdings" panose="05000000000000000000" pitchFamily="2" charset="2"/>
              <a:buChar char="q"/>
              <a:tabLst>
                <a:tab pos="357188" algn="l"/>
              </a:tabLst>
            </a:pPr>
            <a:r>
              <a:rPr lang="en-US" sz="8000" dirty="0">
                <a:latin typeface="Manrope"/>
              </a:rPr>
              <a:t>Ability to work collaboratively as part of a team, while demonstrating initiative and independence when required.</a:t>
            </a:r>
            <a:endParaRPr lang="en-GB" sz="8000" dirty="0">
              <a:latin typeface="Manrope"/>
            </a:endParaRPr>
          </a:p>
          <a:p>
            <a:pPr marL="357188" indent="-357188">
              <a:buClr>
                <a:srgbClr val="294054"/>
              </a:buClr>
              <a:buFont typeface="Wingdings" panose="05000000000000000000" pitchFamily="2" charset="2"/>
              <a:buChar char="q"/>
              <a:tabLst>
                <a:tab pos="357188" algn="l"/>
              </a:tabLst>
            </a:pPr>
            <a:r>
              <a:rPr lang="en-US" sz="8000" dirty="0">
                <a:latin typeface="Manrope"/>
              </a:rPr>
              <a:t>Absolute discretion and an understanding of the need for confidentiality.</a:t>
            </a:r>
            <a:endParaRPr lang="en-GB" sz="8000" dirty="0">
              <a:latin typeface="Manrope"/>
            </a:endParaRPr>
          </a:p>
          <a:p>
            <a:pPr marL="357188" indent="-357188">
              <a:buClr>
                <a:srgbClr val="294054"/>
              </a:buClr>
              <a:buFont typeface="Wingdings" panose="05000000000000000000" pitchFamily="2" charset="2"/>
              <a:buChar char="q"/>
              <a:tabLst>
                <a:tab pos="357188" algn="l"/>
              </a:tabLst>
            </a:pPr>
            <a:r>
              <a:rPr lang="en-US" sz="8000" dirty="0">
                <a:latin typeface="Manrope"/>
              </a:rPr>
              <a:t>Full driving </a:t>
            </a:r>
            <a:r>
              <a:rPr lang="en-US" sz="8000" dirty="0" err="1">
                <a:latin typeface="Manrope"/>
              </a:rPr>
              <a:t>licence</a:t>
            </a:r>
            <a:r>
              <a:rPr lang="en-US" sz="8000" dirty="0">
                <a:latin typeface="Manrope"/>
              </a:rPr>
              <a:t> and access to a vehicle, insured for business use.</a:t>
            </a:r>
            <a:endParaRPr lang="en-GB" sz="8000" dirty="0">
              <a:latin typeface="Manrope"/>
            </a:endParaRPr>
          </a:p>
          <a:p>
            <a:pPr marL="357188" indent="-357188">
              <a:buClr>
                <a:srgbClr val="294054"/>
              </a:buClr>
              <a:buFont typeface="Wingdings" panose="05000000000000000000" pitchFamily="2" charset="2"/>
              <a:buChar char="q"/>
              <a:tabLst>
                <a:tab pos="357188" algn="l"/>
              </a:tabLst>
            </a:pPr>
            <a:r>
              <a:rPr lang="en-US" sz="8000" dirty="0">
                <a:latin typeface="Manrope"/>
              </a:rPr>
              <a:t>Experience of providing a service which is fair and equitable to all regardless of age, disability, ethnicity, sex, gender reassignment, pregnancy or maternity, sexual orientation, religion or belief, whether they are married or in a civil partnership, or on the basis of any other consideration.</a:t>
            </a:r>
            <a:endParaRPr lang="en-GB" sz="8000" dirty="0">
              <a:latin typeface="Manrope"/>
            </a:endParaRPr>
          </a:p>
          <a:p>
            <a:pPr marL="357188" indent="-357188">
              <a:buClr>
                <a:srgbClr val="294054"/>
              </a:buClr>
              <a:buFont typeface="Wingdings" panose="05000000000000000000" pitchFamily="2" charset="2"/>
              <a:buChar char="q"/>
              <a:tabLst>
                <a:tab pos="357188" algn="l"/>
              </a:tabLst>
            </a:pPr>
            <a:endParaRPr lang="en-US" sz="3600" dirty="0">
              <a:latin typeface="Manrope"/>
            </a:endParaRPr>
          </a:p>
          <a:p>
            <a:pPr marL="357188" indent="-357188">
              <a:buClr>
                <a:srgbClr val="294054"/>
              </a:buClr>
              <a:buFont typeface="Wingdings" panose="05000000000000000000" pitchFamily="2" charset="2"/>
              <a:buChar char="q"/>
              <a:tabLst>
                <a:tab pos="357188" algn="l"/>
              </a:tabLst>
            </a:pPr>
            <a:endParaRPr lang="en-GB" dirty="0"/>
          </a:p>
          <a:p>
            <a:pPr marL="357188" indent="-357188">
              <a:buClr>
                <a:srgbClr val="294054"/>
              </a:buClr>
              <a:buFont typeface="Wingdings" panose="05000000000000000000" pitchFamily="2" charset="2"/>
              <a:buChar char="q"/>
              <a:tabLst>
                <a:tab pos="357188" algn="l"/>
              </a:tabLst>
            </a:pPr>
            <a:endParaRPr lang="en-GB" sz="1800" b="0" i="0" u="none" strike="noStrike" baseline="0" dirty="0">
              <a:solidFill>
                <a:srgbClr val="404040"/>
              </a:solidFill>
              <a:latin typeface="Manrope" pitchFamily="2" charset="0"/>
            </a:endParaRP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Proven competence with computers including Microsoft Office</a:t>
            </a:r>
          </a:p>
          <a:p>
            <a:pPr marL="357188" indent="-357188">
              <a:buClr>
                <a:srgbClr val="294054"/>
              </a:buClr>
              <a:buFont typeface="Wingdings" panose="05000000000000000000" pitchFamily="2" charset="2"/>
              <a:buChar char="q"/>
              <a:tabLst>
                <a:tab pos="357188" algn="l"/>
              </a:tabLst>
            </a:pPr>
            <a:r>
              <a:rPr lang="en-GB" sz="1800" b="0" i="0" u="none" strike="noStrike" baseline="0" dirty="0">
                <a:solidFill>
                  <a:srgbClr val="404040"/>
                </a:solidFill>
                <a:latin typeface="Manrope" pitchFamily="2" charset="0"/>
              </a:rPr>
              <a:t>Experience using computer software such as database systems, time recording systems, bespoke systems etc.</a:t>
            </a:r>
          </a:p>
          <a:p>
            <a:pPr marL="357188" indent="-357188">
              <a:buClr>
                <a:srgbClr val="294054"/>
              </a:buClr>
              <a:buFont typeface="Wingdings" panose="05000000000000000000" pitchFamily="2" charset="2"/>
              <a:buChar char="q"/>
              <a:tabLst>
                <a:tab pos="357188" algn="l"/>
              </a:tabLst>
            </a:pPr>
            <a:r>
              <a:rPr lang="en-GB" sz="1800" dirty="0">
                <a:solidFill>
                  <a:srgbClr val="404040"/>
                </a:solidFill>
                <a:latin typeface="Manrope" pitchFamily="2" charset="0"/>
              </a:rPr>
              <a:t>Experience of providing a service which follows the Equality Act 2010</a:t>
            </a:r>
            <a:endParaRPr lang="en-GB" sz="1800" b="0" i="0" u="none" strike="noStrike" baseline="0" dirty="0">
              <a:solidFill>
                <a:srgbClr val="404040"/>
              </a:solidFill>
              <a:latin typeface="Manrope" pitchFamily="2" charset="0"/>
            </a:endParaRPr>
          </a:p>
          <a:p>
            <a:pPr marL="357188" indent="-357188">
              <a:buClr>
                <a:srgbClr val="294054"/>
              </a:buClr>
              <a:buFont typeface="Wingdings" panose="05000000000000000000" pitchFamily="2" charset="2"/>
              <a:buChar char="q"/>
              <a:tabLst>
                <a:tab pos="357188" algn="l"/>
              </a:tabLst>
            </a:pP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97556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1"/>
            <a:ext cx="10058400" cy="1549399"/>
          </a:xfrm>
        </p:spPr>
        <p:txBody>
          <a:bodyPr/>
          <a:lstStyle/>
          <a:p>
            <a:r>
              <a:rPr lang="en-GB" b="1" dirty="0">
                <a:solidFill>
                  <a:schemeClr val="tx1"/>
                </a:solidFill>
                <a:latin typeface="Manrope" pitchFamily="2" charset="0"/>
              </a:rPr>
              <a:t>Requirements Person Specification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752600"/>
            <a:ext cx="10058400" cy="4116494"/>
          </a:xfrm>
        </p:spPr>
        <p:txBody>
          <a:bodyPr>
            <a:normAutofit fontScale="92500" lnSpcReduction="10000"/>
          </a:bodyPr>
          <a:lstStyle/>
          <a:p>
            <a:pPr marL="0" indent="0">
              <a:buClr>
                <a:srgbClr val="294054"/>
              </a:buClr>
              <a:buNone/>
              <a:tabLst>
                <a:tab pos="357188" algn="l"/>
              </a:tabLst>
            </a:pPr>
            <a:r>
              <a:rPr lang="en-GB" sz="3400" b="1" i="0" u="none" strike="noStrike" baseline="0" dirty="0">
                <a:solidFill>
                  <a:srgbClr val="404040"/>
                </a:solidFill>
                <a:latin typeface="Manrope" pitchFamily="2" charset="0"/>
              </a:rPr>
              <a:t>Desirable Criteria</a:t>
            </a:r>
          </a:p>
          <a:p>
            <a:pPr marL="357188" indent="-357188">
              <a:buClr>
                <a:srgbClr val="294054"/>
              </a:buClr>
              <a:buFont typeface="Wingdings" panose="05000000000000000000" pitchFamily="2" charset="2"/>
              <a:buChar char="q"/>
              <a:tabLst>
                <a:tab pos="357188" algn="l"/>
              </a:tabLst>
            </a:pPr>
            <a:r>
              <a:rPr lang="en-US" dirty="0">
                <a:latin typeface="Manrope"/>
              </a:rPr>
              <a:t>Welsh language ability, oral and written and able to provide training in Welsh and English. </a:t>
            </a:r>
          </a:p>
          <a:p>
            <a:pPr marL="357188" indent="-357188">
              <a:buClr>
                <a:srgbClr val="294054"/>
              </a:buClr>
              <a:buFont typeface="Wingdings" panose="05000000000000000000" pitchFamily="2" charset="2"/>
              <a:buChar char="q"/>
              <a:tabLst>
                <a:tab pos="357188" algn="l"/>
              </a:tabLst>
            </a:pPr>
            <a:r>
              <a:rPr lang="cy-GB" dirty="0">
                <a:latin typeface="Manrope"/>
              </a:rPr>
              <a:t>Broad knowledge and understanding of the Ombudsman’s jurisdiction and of the operation of relevant legislation and complaints handling procedures.</a:t>
            </a:r>
            <a:endParaRPr lang="en-GB" dirty="0">
              <a:latin typeface="Manrope"/>
            </a:endParaRPr>
          </a:p>
          <a:p>
            <a:pPr marL="357188" indent="-357188">
              <a:buClr>
                <a:srgbClr val="294054"/>
              </a:buClr>
              <a:buFont typeface="Wingdings" panose="05000000000000000000" pitchFamily="2" charset="2"/>
              <a:buChar char="q"/>
              <a:tabLst>
                <a:tab pos="357188" algn="l"/>
              </a:tabLst>
            </a:pPr>
            <a:r>
              <a:rPr lang="en-US" dirty="0">
                <a:latin typeface="Manrope"/>
              </a:rPr>
              <a:t>Experience of working/operating in a customer focused environment.</a:t>
            </a:r>
            <a:endParaRPr lang="en-GB" dirty="0">
              <a:latin typeface="Manrope"/>
            </a:endParaRPr>
          </a:p>
          <a:p>
            <a:pPr marL="357188" indent="-357188">
              <a:buClr>
                <a:srgbClr val="294054"/>
              </a:buClr>
              <a:buFont typeface="Wingdings" panose="05000000000000000000" pitchFamily="2" charset="2"/>
              <a:buChar char="q"/>
              <a:tabLst>
                <a:tab pos="357188" algn="l"/>
              </a:tabLst>
            </a:pPr>
            <a:r>
              <a:rPr lang="en-US" dirty="0">
                <a:latin typeface="Manrope"/>
              </a:rPr>
              <a:t>Experience of working with public bodies or regulatory frameworks. </a:t>
            </a:r>
            <a:endParaRPr lang="en-GB" dirty="0">
              <a:latin typeface="Manrope"/>
            </a:endParaRPr>
          </a:p>
          <a:p>
            <a:pPr marL="357188" indent="-357188">
              <a:buClr>
                <a:srgbClr val="294054"/>
              </a:buClr>
              <a:buFont typeface="Wingdings" panose="05000000000000000000" pitchFamily="2" charset="2"/>
              <a:buChar char="q"/>
              <a:tabLst>
                <a:tab pos="357188" algn="l"/>
              </a:tabLst>
            </a:pPr>
            <a:r>
              <a:rPr lang="en-US" dirty="0">
                <a:latin typeface="Manrope"/>
              </a:rPr>
              <a:t>Experience in developing and maintaining stakeholder networks to share best practice and drive improvement.</a:t>
            </a:r>
          </a:p>
          <a:p>
            <a:pPr marL="357188" indent="-357188">
              <a:buClr>
                <a:srgbClr val="294054"/>
              </a:buClr>
              <a:buFont typeface="Wingdings" panose="05000000000000000000" pitchFamily="2" charset="2"/>
              <a:buChar char="q"/>
              <a:tabLst>
                <a:tab pos="357188" algn="l"/>
              </a:tabLst>
            </a:pPr>
            <a:r>
              <a:rPr lang="en-US" dirty="0">
                <a:latin typeface="Manrope"/>
              </a:rPr>
              <a:t>Experience of using data analysis tools or software to generate insights and present data, such as </a:t>
            </a:r>
            <a:r>
              <a:rPr lang="en-US" dirty="0" err="1">
                <a:latin typeface="Manrope"/>
              </a:rPr>
              <a:t>PowerBi</a:t>
            </a:r>
            <a:r>
              <a:rPr lang="en-US" dirty="0">
                <a:latin typeface="Manrope"/>
              </a:rPr>
              <a:t>. </a:t>
            </a:r>
          </a:p>
          <a:p>
            <a:pPr marL="357188" indent="-357188">
              <a:buClr>
                <a:srgbClr val="294054"/>
              </a:buClr>
              <a:buFont typeface="Wingdings" panose="05000000000000000000" pitchFamily="2" charset="2"/>
              <a:buChar char="q"/>
              <a:tabLst>
                <a:tab pos="357188" algn="l"/>
              </a:tabLst>
            </a:pPr>
            <a:r>
              <a:rPr lang="en-US" dirty="0"/>
              <a:t>Project management skills, including planning, </a:t>
            </a:r>
            <a:r>
              <a:rPr lang="en-US" dirty="0" err="1"/>
              <a:t>prioritising</a:t>
            </a:r>
            <a:r>
              <a:rPr lang="en-US" dirty="0"/>
              <a:t> and delivering work to deadlines.</a:t>
            </a:r>
            <a:endParaRPr lang="en-GB" dirty="0"/>
          </a:p>
          <a:p>
            <a:pPr marL="357188" indent="-357188">
              <a:buClr>
                <a:srgbClr val="294054"/>
              </a:buClr>
              <a:buFont typeface="Wingdings" panose="05000000000000000000" pitchFamily="2" charset="2"/>
              <a:buChar char="q"/>
              <a:tabLst>
                <a:tab pos="357188" algn="l"/>
              </a:tabLst>
            </a:pPr>
            <a:endParaRPr lang="en-GB" dirty="0">
              <a:latin typeface="Manrope"/>
            </a:endParaRPr>
          </a:p>
          <a:p>
            <a:pPr marL="357188" indent="-357188">
              <a:buClr>
                <a:srgbClr val="294054"/>
              </a:buClr>
              <a:buFont typeface="Wingdings" panose="05000000000000000000" pitchFamily="2" charset="2"/>
              <a:buChar char="q"/>
              <a:tabLst>
                <a:tab pos="357188" algn="l"/>
              </a:tabLst>
            </a:pPr>
            <a:endParaRPr lang="en-GB" dirty="0"/>
          </a:p>
          <a:p>
            <a:pPr marL="357188" indent="-357188">
              <a:buClr>
                <a:srgbClr val="294054"/>
              </a:buClr>
              <a:buFont typeface="Wingdings" panose="05000000000000000000" pitchFamily="2" charset="2"/>
              <a:buChar char="q"/>
              <a:tabLst>
                <a:tab pos="357188" algn="l"/>
              </a:tabLst>
            </a:pPr>
            <a:endParaRPr lang="en-GB" dirty="0"/>
          </a:p>
          <a:p>
            <a:pPr marL="357188" indent="-357188">
              <a:buClr>
                <a:srgbClr val="294054"/>
              </a:buClr>
              <a:buFont typeface="Wingdings" panose="05000000000000000000" pitchFamily="2" charset="2"/>
              <a:buChar char="q"/>
              <a:tabLst>
                <a:tab pos="357188" algn="l"/>
              </a:tabLst>
            </a:pP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246050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FD95-D0C6-41BB-BB75-411B66735285}"/>
              </a:ext>
            </a:extLst>
          </p:cNvPr>
          <p:cNvSpPr>
            <a:spLocks noGrp="1"/>
          </p:cNvSpPr>
          <p:nvPr>
            <p:ph type="title"/>
          </p:nvPr>
        </p:nvSpPr>
        <p:spPr>
          <a:xfrm>
            <a:off x="1097280" y="286603"/>
            <a:ext cx="10058400" cy="907197"/>
          </a:xfrm>
        </p:spPr>
        <p:txBody>
          <a:bodyPr/>
          <a:lstStyle/>
          <a:p>
            <a:r>
              <a:rPr lang="en-GB" b="1" dirty="0">
                <a:solidFill>
                  <a:srgbClr val="294054"/>
                </a:solidFill>
                <a:latin typeface="Manrope" pitchFamily="2" charset="0"/>
              </a:rPr>
              <a:t>Contents</a:t>
            </a:r>
            <a:endParaRPr lang="en-GB" dirty="0">
              <a:solidFill>
                <a:srgbClr val="294054"/>
              </a:solidFill>
              <a:latin typeface="Manrope" pitchFamily="2" charset="0"/>
            </a:endParaRPr>
          </a:p>
        </p:txBody>
      </p:sp>
      <p:sp>
        <p:nvSpPr>
          <p:cNvPr id="4" name="Content Placeholder 3">
            <a:extLst>
              <a:ext uri="{FF2B5EF4-FFF2-40B4-BE49-F238E27FC236}">
                <a16:creationId xmlns:a16="http://schemas.microsoft.com/office/drawing/2014/main" id="{EC4DF406-A8B9-4E31-BB0D-757C83D3ACD3}"/>
              </a:ext>
            </a:extLst>
          </p:cNvPr>
          <p:cNvSpPr>
            <a:spLocks noGrp="1"/>
          </p:cNvSpPr>
          <p:nvPr>
            <p:ph sz="half" idx="2"/>
          </p:nvPr>
        </p:nvSpPr>
        <p:spPr>
          <a:xfrm>
            <a:off x="1097280" y="1854200"/>
            <a:ext cx="4937760" cy="4014895"/>
          </a:xfrm>
        </p:spPr>
        <p:txBody>
          <a:bodyPr/>
          <a:lstStyle/>
          <a:p>
            <a:r>
              <a:rPr lang="en-GB" dirty="0">
                <a:solidFill>
                  <a:srgbClr val="3869FF"/>
                </a:solidFill>
                <a:latin typeface="Manrope" pitchFamily="2" charset="0"/>
              </a:rPr>
              <a:t>Introduction</a:t>
            </a:r>
          </a:p>
          <a:p>
            <a:r>
              <a:rPr lang="en-GB" b="1" dirty="0">
                <a:solidFill>
                  <a:srgbClr val="3869FF"/>
                </a:solidFill>
                <a:latin typeface="Manrope" pitchFamily="2" charset="0"/>
              </a:rPr>
              <a:t>About the Ombudsman</a:t>
            </a:r>
          </a:p>
          <a:p>
            <a:r>
              <a:rPr lang="en-GB" dirty="0">
                <a:solidFill>
                  <a:srgbClr val="3869FF"/>
                </a:solidFill>
                <a:latin typeface="Manrope" pitchFamily="2" charset="0"/>
              </a:rPr>
              <a:t>PSOW Values</a:t>
            </a:r>
          </a:p>
          <a:p>
            <a:r>
              <a:rPr lang="en-GB" b="1" dirty="0">
                <a:solidFill>
                  <a:srgbClr val="3869FF"/>
                </a:solidFill>
                <a:latin typeface="Manrope" pitchFamily="2" charset="0"/>
              </a:rPr>
              <a:t>About the role</a:t>
            </a:r>
          </a:p>
          <a:p>
            <a:r>
              <a:rPr lang="en-GB" dirty="0">
                <a:solidFill>
                  <a:srgbClr val="3869FF"/>
                </a:solidFill>
                <a:latin typeface="Manrope" pitchFamily="2" charset="0"/>
              </a:rPr>
              <a:t>Job Description Purpose </a:t>
            </a:r>
          </a:p>
          <a:p>
            <a:r>
              <a:rPr lang="en-GB" dirty="0">
                <a:solidFill>
                  <a:srgbClr val="3869FF"/>
                </a:solidFill>
                <a:latin typeface="Manrope" pitchFamily="2" charset="0"/>
              </a:rPr>
              <a:t>of the role</a:t>
            </a:r>
          </a:p>
          <a:p>
            <a:r>
              <a:rPr lang="en-GB" dirty="0">
                <a:solidFill>
                  <a:srgbClr val="3869FF"/>
                </a:solidFill>
                <a:latin typeface="Manrope" pitchFamily="2" charset="0"/>
              </a:rPr>
              <a:t>Responsibilities</a:t>
            </a:r>
          </a:p>
          <a:p>
            <a:r>
              <a:rPr lang="en-GB" dirty="0">
                <a:solidFill>
                  <a:srgbClr val="3869FF"/>
                </a:solidFill>
                <a:latin typeface="Manrope" pitchFamily="2" charset="0"/>
              </a:rPr>
              <a:t>Requirements</a:t>
            </a:r>
          </a:p>
          <a:p>
            <a:endParaRPr lang="en-GB" dirty="0">
              <a:solidFill>
                <a:srgbClr val="26BE7C"/>
              </a:solidFill>
            </a:endParaRPr>
          </a:p>
        </p:txBody>
      </p:sp>
      <p:sp>
        <p:nvSpPr>
          <p:cNvPr id="6" name="Content Placeholder 5">
            <a:extLst>
              <a:ext uri="{FF2B5EF4-FFF2-40B4-BE49-F238E27FC236}">
                <a16:creationId xmlns:a16="http://schemas.microsoft.com/office/drawing/2014/main" id="{16015A06-DB2E-4F7E-AF6D-4EFD1A029751}"/>
              </a:ext>
            </a:extLst>
          </p:cNvPr>
          <p:cNvSpPr>
            <a:spLocks noGrp="1"/>
          </p:cNvSpPr>
          <p:nvPr>
            <p:ph sz="quarter" idx="4"/>
          </p:nvPr>
        </p:nvSpPr>
        <p:spPr>
          <a:xfrm>
            <a:off x="6217920" y="1854199"/>
            <a:ext cx="4937760" cy="4014895"/>
          </a:xfrm>
        </p:spPr>
        <p:txBody>
          <a:bodyPr/>
          <a:lstStyle/>
          <a:p>
            <a:r>
              <a:rPr lang="en-GB" b="1" dirty="0">
                <a:solidFill>
                  <a:srgbClr val="3869FF"/>
                </a:solidFill>
                <a:latin typeface="Manrope" pitchFamily="2" charset="0"/>
              </a:rPr>
              <a:t>How to Apply</a:t>
            </a:r>
          </a:p>
          <a:p>
            <a:r>
              <a:rPr lang="en-GB" dirty="0">
                <a:solidFill>
                  <a:srgbClr val="3869FF"/>
                </a:solidFill>
                <a:latin typeface="Manrope" pitchFamily="2" charset="0"/>
              </a:rPr>
              <a:t>Applying for the role</a:t>
            </a:r>
          </a:p>
          <a:p>
            <a:r>
              <a:rPr lang="en-GB" dirty="0">
                <a:solidFill>
                  <a:srgbClr val="3869FF"/>
                </a:solidFill>
                <a:latin typeface="Manrope" pitchFamily="2" charset="0"/>
              </a:rPr>
              <a:t>Guidance on how to apply</a:t>
            </a:r>
          </a:p>
          <a:p>
            <a:r>
              <a:rPr lang="en-GB" dirty="0">
                <a:solidFill>
                  <a:srgbClr val="3869FF"/>
                </a:solidFill>
                <a:latin typeface="Manrope" pitchFamily="2" charset="0"/>
              </a:rPr>
              <a:t>Submitting your CV</a:t>
            </a:r>
          </a:p>
          <a:p>
            <a:r>
              <a:rPr lang="en-GB" b="1" dirty="0">
                <a:solidFill>
                  <a:srgbClr val="3869FF"/>
                </a:solidFill>
                <a:latin typeface="Manrope" pitchFamily="2" charset="0"/>
              </a:rPr>
              <a:t>Recruitment &amp; Selection Process</a:t>
            </a:r>
          </a:p>
          <a:p>
            <a:r>
              <a:rPr lang="en-GB" b="1" dirty="0">
                <a:solidFill>
                  <a:srgbClr val="3869FF"/>
                </a:solidFill>
                <a:latin typeface="Manrope" pitchFamily="2" charset="0"/>
              </a:rPr>
              <a:t>Data Protection</a:t>
            </a:r>
          </a:p>
          <a:p>
            <a:r>
              <a:rPr lang="en-GB" dirty="0">
                <a:solidFill>
                  <a:srgbClr val="3869FF"/>
                </a:solidFill>
                <a:latin typeface="Manrope" pitchFamily="2" charset="0"/>
              </a:rPr>
              <a:t>Privacy Notice</a:t>
            </a:r>
          </a:p>
        </p:txBody>
      </p:sp>
      <p:sp>
        <p:nvSpPr>
          <p:cNvPr id="3" name="Rectangle 2">
            <a:hlinkClick r:id="rId2" action="ppaction://hlinksldjump"/>
            <a:extLst>
              <a:ext uri="{FF2B5EF4-FFF2-40B4-BE49-F238E27FC236}">
                <a16:creationId xmlns:a16="http://schemas.microsoft.com/office/drawing/2014/main" id="{CFE2693B-60BD-44B5-ADE8-4E7E8204FE4B}"/>
              </a:ext>
            </a:extLst>
          </p:cNvPr>
          <p:cNvSpPr/>
          <p:nvPr/>
        </p:nvSpPr>
        <p:spPr>
          <a:xfrm>
            <a:off x="1097280" y="2330245"/>
            <a:ext cx="2634062"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ction="ppaction://hlinksldjump"/>
            <a:extLst>
              <a:ext uri="{FF2B5EF4-FFF2-40B4-BE49-F238E27FC236}">
                <a16:creationId xmlns:a16="http://schemas.microsoft.com/office/drawing/2014/main" id="{B4170934-B2B9-487F-B02D-41E4D5FE29E9}"/>
              </a:ext>
            </a:extLst>
          </p:cNvPr>
          <p:cNvSpPr/>
          <p:nvPr/>
        </p:nvSpPr>
        <p:spPr>
          <a:xfrm>
            <a:off x="1097280" y="3244645"/>
            <a:ext cx="1690165"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4" action="ppaction://hlinksldjump"/>
            <a:extLst>
              <a:ext uri="{FF2B5EF4-FFF2-40B4-BE49-F238E27FC236}">
                <a16:creationId xmlns:a16="http://schemas.microsoft.com/office/drawing/2014/main" id="{5121E4BD-021D-4A58-9779-DC2595A1797F}"/>
              </a:ext>
            </a:extLst>
          </p:cNvPr>
          <p:cNvSpPr/>
          <p:nvPr/>
        </p:nvSpPr>
        <p:spPr>
          <a:xfrm>
            <a:off x="6217920" y="1854199"/>
            <a:ext cx="1583977"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Rectangle 7">
            <a:hlinkClick r:id="rId5" action="ppaction://hlinksldjump"/>
            <a:extLst>
              <a:ext uri="{FF2B5EF4-FFF2-40B4-BE49-F238E27FC236}">
                <a16:creationId xmlns:a16="http://schemas.microsoft.com/office/drawing/2014/main" id="{71E02BD3-70B3-465D-84BD-A3638784935E}"/>
              </a:ext>
            </a:extLst>
          </p:cNvPr>
          <p:cNvSpPr/>
          <p:nvPr/>
        </p:nvSpPr>
        <p:spPr>
          <a:xfrm>
            <a:off x="6306820" y="3689990"/>
            <a:ext cx="3459480"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6" action="ppaction://hlinksldjump"/>
            <a:extLst>
              <a:ext uri="{FF2B5EF4-FFF2-40B4-BE49-F238E27FC236}">
                <a16:creationId xmlns:a16="http://schemas.microsoft.com/office/drawing/2014/main" id="{51941A28-1EBE-46B2-A4A4-7798E758D2E0}"/>
              </a:ext>
            </a:extLst>
          </p:cNvPr>
          <p:cNvSpPr/>
          <p:nvPr/>
        </p:nvSpPr>
        <p:spPr>
          <a:xfrm>
            <a:off x="6260854" y="4133645"/>
            <a:ext cx="1775706"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772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chemeClr val="tx1"/>
                </a:solidFill>
                <a:latin typeface="Manrope" pitchFamily="2" charset="0"/>
              </a:rPr>
              <a:t>Special Conditions</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a:normAutofit/>
          </a:bodyPr>
          <a:lstStyle/>
          <a:p>
            <a:pPr marL="0" indent="0">
              <a:buNone/>
            </a:pPr>
            <a:r>
              <a:rPr lang="en-GB" sz="2900" b="1" dirty="0">
                <a:solidFill>
                  <a:srgbClr val="294054"/>
                </a:solidFill>
                <a:latin typeface="Manrope" pitchFamily="2" charset="0"/>
              </a:rPr>
              <a:t>Restrictions on political activity and no smoking policy</a:t>
            </a:r>
          </a:p>
          <a:p>
            <a:pPr marL="0" indent="0">
              <a:buNone/>
            </a:pPr>
            <a:r>
              <a:rPr lang="en-GB" sz="2900" b="1" dirty="0">
                <a:solidFill>
                  <a:srgbClr val="294054"/>
                </a:solidFill>
                <a:latin typeface="Manrope" pitchFamily="2" charset="0"/>
              </a:rPr>
              <a:t>Desirable Criteria </a:t>
            </a:r>
          </a:p>
          <a:p>
            <a:pPr marL="357188" indent="-357188">
              <a:buClr>
                <a:srgbClr val="294054"/>
              </a:buClr>
              <a:buFont typeface="Wingdings" panose="05000000000000000000" pitchFamily="2" charset="2"/>
              <a:buChar char="q"/>
              <a:tabLst>
                <a:tab pos="357188" algn="l"/>
              </a:tabLst>
            </a:pPr>
            <a:r>
              <a:rPr lang="en-GB" sz="1800" dirty="0">
                <a:effectLst/>
                <a:latin typeface="Arial" panose="020B0604020202020204" pitchFamily="34" charset="0"/>
                <a:ea typeface="Calibri" panose="020F0502020204030204" pitchFamily="34" charset="0"/>
                <a:cs typeface="Arial" panose="020B0604020202020204" pitchFamily="34" charset="0"/>
              </a:rPr>
              <a:t>It is vital that those working for the Ombudsman are impartial and that they are seen to be impartial.  Staff working for the Ombudsman are therefore not permitted to take part in political activity and they are required to avoid public political comment, for example on social media.  Successful candidates will be asked, prior to appointment, to disclose details of their social media accounts. </a:t>
            </a:r>
          </a:p>
          <a:p>
            <a:pPr marL="357188" indent="-357188">
              <a:buClr>
                <a:srgbClr val="294054"/>
              </a:buClr>
              <a:buFont typeface="Wingdings" panose="05000000000000000000" pitchFamily="2" charset="2"/>
              <a:buChar char="q"/>
              <a:tabLst>
                <a:tab pos="357188" algn="l"/>
              </a:tabLst>
            </a:pPr>
            <a:r>
              <a:rPr lang="en-GB" sz="1800" dirty="0">
                <a:solidFill>
                  <a:srgbClr val="294054"/>
                </a:solidFill>
                <a:latin typeface="Arial" panose="020B0604020202020204" pitchFamily="34" charset="0"/>
                <a:cs typeface="Arial" panose="020B0604020202020204" pitchFamily="34" charset="0"/>
              </a:rPr>
              <a:t>We operate a no smoking policy</a:t>
            </a:r>
            <a:endParaRPr lang="en-GB" sz="1800" i="0" u="none" strike="noStrike" baseline="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921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7200" b="1" dirty="0">
                <a:solidFill>
                  <a:srgbClr val="294054"/>
                </a:solidFill>
                <a:latin typeface="Manrope" pitchFamily="2" charset="0"/>
              </a:rPr>
              <a:t>How to Apply</a:t>
            </a:r>
          </a:p>
        </p:txBody>
      </p:sp>
    </p:spTree>
    <p:extLst>
      <p:ext uri="{BB962C8B-B14F-4D97-AF65-F5344CB8AC3E}">
        <p14:creationId xmlns:p14="http://schemas.microsoft.com/office/powerpoint/2010/main" val="780443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noAutofit/>
          </a:bodyPr>
          <a:lstStyle/>
          <a:p>
            <a:r>
              <a:rPr lang="en-GB" sz="4000" b="1" dirty="0">
                <a:solidFill>
                  <a:srgbClr val="294054"/>
                </a:solidFill>
                <a:latin typeface="Manrope" pitchFamily="2" charset="0"/>
              </a:rPr>
              <a:t>Applying for the role </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9727474" cy="4451827"/>
          </a:xfrm>
        </p:spPr>
        <p:txBody>
          <a:bodyPr>
            <a:normAutofit fontScale="92500"/>
          </a:bodyPr>
          <a:lstStyle/>
          <a:p>
            <a:pPr marL="0" indent="0">
              <a:buNone/>
            </a:pPr>
            <a:r>
              <a:rPr lang="en-GB" sz="1500" dirty="0">
                <a:solidFill>
                  <a:srgbClr val="294054"/>
                </a:solidFill>
                <a:latin typeface="Manrope" pitchFamily="2" charset="0"/>
              </a:rPr>
              <a:t>To apply, please complete and return the Application Form.  You may apply in English or Welsh.  An application in Welsh will be treated no less favourably. Within the application form you are asked to:</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Provide your personal details.  Please complete this section accurately [as the information you provide here helps us to comply with the Asylum and Immigration Act 1996].</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Provide details of your employment history and experience for the last 10 years.  When completing this section, please make sure you include details of your current or most recent job, even if you feel that the job is not relevant to your current application.</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Set out your skills, educational achievements and any experience (both voluntary or paid) that you believe will help you to contribute in this post to the Ombudsman’s objectives.  Please ensure you do not go over the specified word counts if and where they apply.</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Provide details of qualifications gained through education and training alongside any professional memberships you may hold (if relevant).</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Provide details of two people who may be approached to act as professional/personal referees.  If you are currently employed, you should choose one referee from your current employment.  We will only apply for references once an offer is made.</a:t>
            </a:r>
          </a:p>
          <a:p>
            <a:pPr marL="360000" indent="-360000">
              <a:buClr>
                <a:srgbClr val="294054"/>
              </a:buClr>
              <a:buFont typeface="Wingdings" panose="05000000000000000000" pitchFamily="2" charset="2"/>
              <a:buChar char="q"/>
            </a:pPr>
            <a:r>
              <a:rPr lang="en-GB" sz="1500" dirty="0">
                <a:solidFill>
                  <a:srgbClr val="294054"/>
                </a:solidFill>
                <a:latin typeface="Manrope" pitchFamily="2" charset="0"/>
              </a:rPr>
              <a:t>Complete the Equality Monitoring Form.  This form will be handled separately and confidentially from your application form and will not be used to assess your suitability for employment.   This form is used for equality monitoring purposes only.</a:t>
            </a:r>
          </a:p>
        </p:txBody>
      </p:sp>
    </p:spTree>
    <p:extLst>
      <p:ext uri="{BB962C8B-B14F-4D97-AF65-F5344CB8AC3E}">
        <p14:creationId xmlns:p14="http://schemas.microsoft.com/office/powerpoint/2010/main" val="216389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66800" y="1833033"/>
            <a:ext cx="10058400" cy="4451827"/>
          </a:xfrm>
        </p:spPr>
        <p:txBody>
          <a:bodyPr>
            <a:normAutofit/>
          </a:bodyPr>
          <a:lstStyle/>
          <a:p>
            <a:pPr marL="0" indent="0">
              <a:buNone/>
            </a:pPr>
            <a:r>
              <a:rPr lang="en-GB" sz="1600" dirty="0">
                <a:solidFill>
                  <a:srgbClr val="294054"/>
                </a:solidFill>
                <a:latin typeface="Manrope" pitchFamily="2" charset="0"/>
              </a:rPr>
              <a:t>We are unable to consider late or incomplete applications. Please ensure you provide sufficient examples against the criteria to evidence your competence e.g. saying you have experience in an area is insufficient, you need to include what you have actually done.   </a:t>
            </a:r>
            <a:endParaRPr lang="en-GB" sz="1600" b="1" dirty="0">
              <a:solidFill>
                <a:srgbClr val="3869FF"/>
              </a:solidFill>
              <a:latin typeface="Manrope" pitchFamily="2" charset="0"/>
            </a:endParaRPr>
          </a:p>
          <a:p>
            <a:pPr marL="0" indent="0">
              <a:buNone/>
            </a:pPr>
            <a:r>
              <a:rPr lang="en-GB" sz="1800" b="1" dirty="0">
                <a:solidFill>
                  <a:srgbClr val="294054"/>
                </a:solidFill>
                <a:latin typeface="Manrope" pitchFamily="2" charset="0"/>
              </a:rPr>
              <a:t>The closing date for applications is 5 pm Thursday 5 February 2026.  </a:t>
            </a:r>
          </a:p>
          <a:p>
            <a:pPr marL="0" indent="0">
              <a:buNone/>
            </a:pPr>
            <a:r>
              <a:rPr lang="en-GB" sz="1600" dirty="0">
                <a:solidFill>
                  <a:srgbClr val="294054"/>
                </a:solidFill>
                <a:latin typeface="Manrope" pitchFamily="2" charset="0"/>
              </a:rPr>
              <a:t>Applications received after that time and date, for whatever reason, cannot be considered.  </a:t>
            </a:r>
          </a:p>
          <a:p>
            <a:pPr marL="0" indent="0">
              <a:buNone/>
            </a:pPr>
            <a:r>
              <a:rPr lang="en-GB" sz="1600" dirty="0">
                <a:solidFill>
                  <a:srgbClr val="294054"/>
                </a:solidFill>
                <a:latin typeface="Manrope" pitchFamily="2" charset="0"/>
              </a:rPr>
              <a:t>We reserve the right to close the vacancy early should sufficient applications be received, consequently, do not delay in applying for this role.</a:t>
            </a:r>
          </a:p>
        </p:txBody>
      </p:sp>
    </p:spTree>
    <p:extLst>
      <p:ext uri="{BB962C8B-B14F-4D97-AF65-F5344CB8AC3E}">
        <p14:creationId xmlns:p14="http://schemas.microsoft.com/office/powerpoint/2010/main" val="2022846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Guidance on how to apply</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319092"/>
          </a:xfrm>
        </p:spPr>
        <p:txBody>
          <a:bodyPr>
            <a:noAutofit/>
          </a:bodyPr>
          <a:lstStyle/>
          <a:p>
            <a:pPr marL="0" indent="0">
              <a:buNone/>
            </a:pPr>
            <a:r>
              <a:rPr lang="en-GB" sz="1400" dirty="0">
                <a:solidFill>
                  <a:srgbClr val="294054"/>
                </a:solidFill>
                <a:latin typeface="Manrope" pitchFamily="2" charset="0"/>
              </a:rPr>
              <a:t>The application form you complete and submit will form part of the selection process. Please therefore ensure you take your time and present your documents using black type or ink.</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Read through the Job Description and this Recruitment Pack carefully before starting to complete the Application Form.  All recruitment documentation, including the Application Form is available in Welsh and English.  </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Application forms must reach us by the closing date as stated on the advertisement and Recruitment Pack.</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The Application Form is available as a Microsoft  Word document: you are encouraged to complete the word version and email it together with the Equality Monitoring Form to </a:t>
            </a:r>
            <a:r>
              <a:rPr lang="en-GB" sz="1400" dirty="0" err="1">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en-GB" sz="1400" dirty="0">
                <a:solidFill>
                  <a:srgbClr val="3869FF"/>
                </a:solidFill>
                <a:latin typeface="Manrope" pitchFamily="2" charset="0"/>
              </a:rPr>
              <a:t> </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Candidates sending their applications by email should note that the time of receipt will be defined by the Ombudsman’s server.  Candidates who prefer to submit their Application Form and Equality Monitoring Form by post should send them to the postal address detailed on the next page.  Please note that first class mail does not guarantee next day delivery. We will not accept any application where we are asked to pay a shortfall in postage.</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You must complete all parts of the form. Failure to do so may result in your application being rejected. </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Complete the Equality Monitoring Form. The details you give on this form will not form part of the selection process.</a:t>
            </a:r>
          </a:p>
          <a:p>
            <a:pPr marL="360000" indent="-360000">
              <a:buClr>
                <a:srgbClr val="294054"/>
              </a:buClr>
              <a:buFont typeface="Wingdings" panose="05000000000000000000" pitchFamily="2" charset="2"/>
              <a:buChar char="q"/>
            </a:pPr>
            <a:r>
              <a:rPr lang="en-GB" sz="1400" dirty="0">
                <a:solidFill>
                  <a:srgbClr val="294054"/>
                </a:solidFill>
                <a:latin typeface="Manrope" pitchFamily="2" charset="0"/>
              </a:rPr>
              <a:t>We recommend that you make and keep a copy of your completed form and job description for your records. </a:t>
            </a:r>
          </a:p>
        </p:txBody>
      </p:sp>
    </p:spTree>
    <p:extLst>
      <p:ext uri="{BB962C8B-B14F-4D97-AF65-F5344CB8AC3E}">
        <p14:creationId xmlns:p14="http://schemas.microsoft.com/office/powerpoint/2010/main" val="1940229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Submitting your application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596846" cy="4319092"/>
          </a:xfrm>
        </p:spPr>
        <p:txBody>
          <a:bodyPr>
            <a:normAutofit/>
          </a:bodyPr>
          <a:lstStyle/>
          <a:p>
            <a:pPr marL="0" indent="0">
              <a:buNone/>
            </a:pPr>
            <a:r>
              <a:rPr lang="en-GB" sz="1600" dirty="0">
                <a:solidFill>
                  <a:srgbClr val="294054"/>
                </a:solidFill>
                <a:latin typeface="Manrope" pitchFamily="2" charset="0"/>
              </a:rPr>
              <a:t>Our preferred method of receipt of application documents is electronically to the following email address by the closing date: </a:t>
            </a:r>
            <a:r>
              <a:rPr lang="en-GB" sz="1600" dirty="0" err="1">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en-GB" sz="1600" dirty="0">
                <a:solidFill>
                  <a:srgbClr val="3869FF"/>
                </a:solidFill>
                <a:latin typeface="Manrope" pitchFamily="2" charset="0"/>
              </a:rPr>
              <a:t> </a:t>
            </a:r>
          </a:p>
          <a:p>
            <a:pPr marL="0" indent="0">
              <a:buNone/>
            </a:pPr>
            <a:r>
              <a:rPr lang="en-GB" sz="1600" dirty="0">
                <a:solidFill>
                  <a:srgbClr val="294054"/>
                </a:solidFill>
                <a:latin typeface="Manrope" pitchFamily="2" charset="0"/>
              </a:rPr>
              <a:t>Alternatively, you can print your Application Form and send it to:</a:t>
            </a:r>
          </a:p>
          <a:p>
            <a:pPr marL="0" indent="0">
              <a:buNone/>
            </a:pPr>
            <a:r>
              <a:rPr lang="en-GB" sz="1600" dirty="0">
                <a:solidFill>
                  <a:srgbClr val="294054"/>
                </a:solidFill>
                <a:latin typeface="Manrope" pitchFamily="2" charset="0"/>
              </a:rPr>
              <a:t>Recruitment</a:t>
            </a:r>
          </a:p>
          <a:p>
            <a:pPr marL="0" indent="0">
              <a:spcBef>
                <a:spcPts val="0"/>
              </a:spcBef>
              <a:buNone/>
            </a:pPr>
            <a:r>
              <a:rPr lang="en-GB" sz="1600" dirty="0">
                <a:solidFill>
                  <a:srgbClr val="294054"/>
                </a:solidFill>
                <a:latin typeface="Manrope" pitchFamily="2" charset="0"/>
              </a:rPr>
              <a:t>Public Services Ombudsman for Wales</a:t>
            </a:r>
          </a:p>
          <a:p>
            <a:pPr marL="0" indent="0">
              <a:spcBef>
                <a:spcPts val="0"/>
              </a:spcBef>
              <a:buNone/>
            </a:pPr>
            <a:r>
              <a:rPr lang="en-GB" sz="1600" dirty="0">
                <a:solidFill>
                  <a:srgbClr val="294054"/>
                </a:solidFill>
                <a:latin typeface="Manrope" pitchFamily="2" charset="0"/>
              </a:rPr>
              <a:t>1 Ffordd </a:t>
            </a:r>
            <a:r>
              <a:rPr lang="en-GB" sz="1600" dirty="0" err="1">
                <a:solidFill>
                  <a:srgbClr val="294054"/>
                </a:solidFill>
                <a:latin typeface="Manrope" pitchFamily="2" charset="0"/>
              </a:rPr>
              <a:t>yr</a:t>
            </a:r>
            <a:r>
              <a:rPr lang="en-GB" sz="1600" dirty="0">
                <a:solidFill>
                  <a:srgbClr val="294054"/>
                </a:solidFill>
                <a:latin typeface="Manrope" pitchFamily="2" charset="0"/>
              </a:rPr>
              <a:t> Hen Gae</a:t>
            </a:r>
          </a:p>
          <a:p>
            <a:pPr marL="0" indent="0">
              <a:spcBef>
                <a:spcPts val="0"/>
              </a:spcBef>
              <a:buNone/>
            </a:pPr>
            <a:r>
              <a:rPr lang="en-GB" sz="1600" dirty="0">
                <a:solidFill>
                  <a:srgbClr val="294054"/>
                </a:solidFill>
                <a:latin typeface="Manrope" pitchFamily="2" charset="0"/>
              </a:rPr>
              <a:t>Pencoed</a:t>
            </a:r>
          </a:p>
          <a:p>
            <a:pPr marL="0" indent="0">
              <a:spcBef>
                <a:spcPts val="0"/>
              </a:spcBef>
              <a:buNone/>
            </a:pPr>
            <a:r>
              <a:rPr lang="en-GB" sz="1600" dirty="0">
                <a:solidFill>
                  <a:srgbClr val="294054"/>
                </a:solidFill>
                <a:latin typeface="Manrope" pitchFamily="2" charset="0"/>
              </a:rPr>
              <a:t>CF35 5LJ</a:t>
            </a:r>
          </a:p>
          <a:p>
            <a:pPr marL="0" indent="0">
              <a:buNone/>
            </a:pPr>
            <a:r>
              <a:rPr lang="en-GB" sz="1600" dirty="0">
                <a:solidFill>
                  <a:srgbClr val="294054"/>
                </a:solidFill>
                <a:latin typeface="Manrope" pitchFamily="2" charset="0"/>
              </a:rPr>
              <a:t>Please ensure you have attached:</a:t>
            </a:r>
          </a:p>
          <a:p>
            <a:pPr marL="180000" indent="-360000">
              <a:buClr>
                <a:srgbClr val="294054"/>
              </a:buClr>
              <a:buFont typeface="Wingdings" panose="05000000000000000000" pitchFamily="2" charset="2"/>
              <a:buChar char="§"/>
            </a:pPr>
            <a:r>
              <a:rPr lang="en-GB" sz="1600" dirty="0">
                <a:solidFill>
                  <a:srgbClr val="294054"/>
                </a:solidFill>
                <a:latin typeface="Manrope" pitchFamily="2" charset="0"/>
              </a:rPr>
              <a:t>Completed Application Form</a:t>
            </a:r>
          </a:p>
          <a:p>
            <a:pPr marL="180000" indent="-360000">
              <a:buClr>
                <a:srgbClr val="294054"/>
              </a:buClr>
              <a:buFont typeface="Wingdings" panose="05000000000000000000" pitchFamily="2" charset="2"/>
              <a:buChar char="§"/>
            </a:pPr>
            <a:r>
              <a:rPr lang="en-GB" sz="1600" dirty="0">
                <a:solidFill>
                  <a:srgbClr val="294054"/>
                </a:solidFill>
                <a:latin typeface="Manrope" pitchFamily="2" charset="0"/>
              </a:rPr>
              <a:t>Equality Monitoring Form</a:t>
            </a:r>
          </a:p>
          <a:p>
            <a:pPr marL="0" indent="0">
              <a:buNone/>
            </a:pPr>
            <a:r>
              <a:rPr lang="en-GB" sz="1600" dirty="0">
                <a:solidFill>
                  <a:srgbClr val="294054"/>
                </a:solidFill>
                <a:latin typeface="Manrope" pitchFamily="2" charset="0"/>
              </a:rPr>
              <a:t>If you have questions that are not answered in this pack, please contact Recruitment on 01656 644214 or email </a:t>
            </a:r>
            <a:r>
              <a:rPr lang="en-GB" sz="1600" dirty="0" err="1">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en-GB" sz="1600" dirty="0">
                <a:solidFill>
                  <a:srgbClr val="3869FF"/>
                </a:solidFill>
                <a:latin typeface="Manrope" pitchFamily="2" charset="0"/>
              </a:rPr>
              <a:t> </a:t>
            </a:r>
          </a:p>
          <a:p>
            <a:pPr marL="360000" indent="-360000">
              <a:buFont typeface="Wingdings" panose="05000000000000000000" pitchFamily="2" charset="2"/>
              <a:buChar char="q"/>
            </a:pPr>
            <a:endParaRPr lang="en-GB" sz="1600" dirty="0"/>
          </a:p>
        </p:txBody>
      </p:sp>
    </p:spTree>
    <p:extLst>
      <p:ext uri="{BB962C8B-B14F-4D97-AF65-F5344CB8AC3E}">
        <p14:creationId xmlns:p14="http://schemas.microsoft.com/office/powerpoint/2010/main" val="2300419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7200" b="1" dirty="0">
                <a:solidFill>
                  <a:srgbClr val="294054"/>
                </a:solidFill>
                <a:latin typeface="Manrope" pitchFamily="2" charset="0"/>
              </a:rPr>
              <a:t>Recruitment &amp;</a:t>
            </a:r>
            <a:br>
              <a:rPr lang="en-GB" sz="7200" b="1" dirty="0">
                <a:solidFill>
                  <a:srgbClr val="294054"/>
                </a:solidFill>
                <a:latin typeface="Manrope" pitchFamily="2" charset="0"/>
              </a:rPr>
            </a:br>
            <a:r>
              <a:rPr lang="en-GB" sz="7200" b="1" dirty="0">
                <a:solidFill>
                  <a:srgbClr val="294054"/>
                </a:solidFill>
                <a:latin typeface="Manrope" pitchFamily="2" charset="0"/>
              </a:rPr>
              <a:t>Selection Process</a:t>
            </a:r>
          </a:p>
        </p:txBody>
      </p:sp>
    </p:spTree>
    <p:extLst>
      <p:ext uri="{BB962C8B-B14F-4D97-AF65-F5344CB8AC3E}">
        <p14:creationId xmlns:p14="http://schemas.microsoft.com/office/powerpoint/2010/main" val="4291852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normAutofit/>
          </a:bodyPr>
          <a:lstStyle/>
          <a:p>
            <a:r>
              <a:rPr lang="en-GB" sz="4400" b="1" dirty="0">
                <a:solidFill>
                  <a:srgbClr val="294054"/>
                </a:solidFill>
                <a:latin typeface="Manrope" pitchFamily="2" charset="0"/>
              </a:rPr>
              <a:t>Recruitment &amp; Selection Process</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892937" cy="4023360"/>
          </a:xfrm>
        </p:spPr>
        <p:txBody>
          <a:bodyPr>
            <a:noAutofit/>
          </a:bodyPr>
          <a:lstStyle/>
          <a:p>
            <a:pPr marL="0" indent="0">
              <a:spcBef>
                <a:spcPts val="600"/>
              </a:spcBef>
              <a:buNone/>
            </a:pPr>
            <a:r>
              <a:rPr lang="en-GB" sz="1600" dirty="0">
                <a:solidFill>
                  <a:srgbClr val="294054"/>
                </a:solidFill>
                <a:latin typeface="Manrope" pitchFamily="2" charset="0"/>
              </a:rPr>
              <a:t>The selection panel will consider all complete applications. The panel will consider the relevant knowledge, skills and any experience demonstrated in your application.  The information you provide is therefore vital in deciding whether you will be shortlisted for further consideration.  Please make sure you provide examples, as saying “I have experience of…..” and not providing an example of what you have done, will not provide sufficient evidence for us to score you on that particular element.  </a:t>
            </a:r>
          </a:p>
          <a:p>
            <a:pPr marL="0" indent="0">
              <a:lnSpc>
                <a:spcPct val="120000"/>
              </a:lnSpc>
              <a:buNone/>
            </a:pPr>
            <a:r>
              <a:rPr lang="en-GB" sz="1600" b="1" dirty="0">
                <a:solidFill>
                  <a:srgbClr val="294054"/>
                </a:solidFill>
                <a:latin typeface="Manrope" pitchFamily="2" charset="0"/>
              </a:rPr>
              <a:t>Special Requirements</a:t>
            </a:r>
            <a:endParaRPr lang="en-GB" sz="1600" b="1" i="0" u="none" strike="noStrike" baseline="0" dirty="0">
              <a:solidFill>
                <a:srgbClr val="294054"/>
              </a:solidFill>
              <a:latin typeface="Manrope" pitchFamily="2" charset="0"/>
            </a:endParaRPr>
          </a:p>
          <a:p>
            <a:pPr marL="0" indent="0">
              <a:buNone/>
            </a:pPr>
            <a:r>
              <a:rPr lang="en-GB" sz="1600" dirty="0">
                <a:solidFill>
                  <a:srgbClr val="294054"/>
                </a:solidFill>
                <a:latin typeface="Manrope" pitchFamily="2" charset="0"/>
              </a:rPr>
              <a:t>As an employer committed to the Disability Confident Scheme, all applicants </a:t>
            </a:r>
            <a:r>
              <a:rPr lang="en-GB" sz="1600" b="1" dirty="0">
                <a:solidFill>
                  <a:srgbClr val="294054"/>
                </a:solidFill>
                <a:latin typeface="Manrope" pitchFamily="2" charset="0"/>
              </a:rPr>
              <a:t>who meet the essential criteria </a:t>
            </a:r>
            <a:r>
              <a:rPr lang="en-GB" sz="1600" dirty="0">
                <a:solidFill>
                  <a:srgbClr val="294054"/>
                </a:solidFill>
                <a:latin typeface="Manrope" pitchFamily="2" charset="0"/>
              </a:rPr>
              <a:t>and are disabled will be shortlisted. If you have any special requirements because of, for example, a disability please contact Recruitment on </a:t>
            </a:r>
            <a:r>
              <a:rPr lang="en-GB" sz="1600" b="1" dirty="0">
                <a:solidFill>
                  <a:srgbClr val="294054"/>
                </a:solidFill>
                <a:latin typeface="Manrope" pitchFamily="2" charset="0"/>
              </a:rPr>
              <a:t>01656 644214</a:t>
            </a:r>
            <a:r>
              <a:rPr lang="en-GB" sz="1600" dirty="0">
                <a:solidFill>
                  <a:srgbClr val="294054"/>
                </a:solidFill>
                <a:latin typeface="Manrope" pitchFamily="2" charset="0"/>
              </a:rPr>
              <a:t> or </a:t>
            </a:r>
            <a:r>
              <a:rPr lang="en-GB" sz="1600" dirty="0" err="1">
                <a:solidFill>
                  <a:srgbClr val="3869FF"/>
                </a:solidFill>
                <a:latin typeface="Manrope" pitchFamily="2" charset="0"/>
                <a:hlinkClick r:id="rId2">
                  <a:extLst>
                    <a:ext uri="{A12FA001-AC4F-418D-AE19-62706E023703}">
                      <ahyp:hlinkClr xmlns:ahyp="http://schemas.microsoft.com/office/drawing/2018/hyperlinkcolor" val="tx"/>
                    </a:ext>
                  </a:extLst>
                </a:hlinkClick>
              </a:rPr>
              <a:t>recruitment@ombudsman.wales</a:t>
            </a:r>
            <a:r>
              <a:rPr lang="en-GB" sz="1600" dirty="0">
                <a:solidFill>
                  <a:srgbClr val="3869FF"/>
                </a:solidFill>
                <a:latin typeface="Manrope" pitchFamily="2" charset="0"/>
              </a:rPr>
              <a:t>  </a:t>
            </a:r>
            <a:r>
              <a:rPr lang="en-GB" sz="1600" dirty="0">
                <a:solidFill>
                  <a:srgbClr val="294054"/>
                </a:solidFill>
                <a:latin typeface="Manrope" pitchFamily="2" charset="0"/>
              </a:rPr>
              <a:t>who will be pleased to assist you.</a:t>
            </a:r>
          </a:p>
          <a:p>
            <a:pPr marL="0" indent="0">
              <a:buNone/>
            </a:pPr>
            <a:r>
              <a:rPr lang="en-GB" sz="1600" b="1" dirty="0">
                <a:solidFill>
                  <a:srgbClr val="294054"/>
                </a:solidFill>
                <a:latin typeface="Manrope" pitchFamily="2" charset="0"/>
              </a:rPr>
              <a:t>Languages to be used in assessment and interview</a:t>
            </a:r>
          </a:p>
          <a:p>
            <a:pPr marL="0" indent="0">
              <a:spcBef>
                <a:spcPts val="600"/>
              </a:spcBef>
              <a:buNone/>
            </a:pPr>
            <a:r>
              <a:rPr lang="en-GB" sz="1600" dirty="0">
                <a:solidFill>
                  <a:srgbClr val="294054"/>
                </a:solidFill>
                <a:latin typeface="Manrope" pitchFamily="2" charset="0"/>
              </a:rPr>
              <a:t>Assessments and interview may be carried out in both English and Welsh.  We will only carry out assessments or interview in Welsh if you have declared you are a Welsh speaker.     </a:t>
            </a:r>
          </a:p>
        </p:txBody>
      </p:sp>
    </p:spTree>
    <p:extLst>
      <p:ext uri="{BB962C8B-B14F-4D97-AF65-F5344CB8AC3E}">
        <p14:creationId xmlns:p14="http://schemas.microsoft.com/office/powerpoint/2010/main" val="3110932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769534"/>
            <a:ext cx="10058400" cy="4023360"/>
          </a:xfrm>
        </p:spPr>
        <p:txBody>
          <a:bodyPr>
            <a:noAutofit/>
          </a:bodyPr>
          <a:lstStyle/>
          <a:p>
            <a:pPr marL="0" indent="0">
              <a:buNone/>
            </a:pPr>
            <a:r>
              <a:rPr lang="en-GB" b="1" dirty="0">
                <a:solidFill>
                  <a:srgbClr val="294054"/>
                </a:solidFill>
                <a:latin typeface="Manrope" pitchFamily="2" charset="0"/>
              </a:rPr>
              <a:t>Appointment</a:t>
            </a:r>
          </a:p>
          <a:p>
            <a:pPr marL="0" indent="0">
              <a:spcBef>
                <a:spcPts val="600"/>
              </a:spcBef>
              <a:buNone/>
            </a:pPr>
            <a:r>
              <a:rPr lang="en-GB" dirty="0">
                <a:solidFill>
                  <a:srgbClr val="294054"/>
                </a:solidFill>
                <a:latin typeface="Manrope" pitchFamily="2" charset="0"/>
              </a:rPr>
              <a:t>Prior to appointment:</a:t>
            </a:r>
          </a:p>
          <a:p>
            <a:pPr marL="0" indent="0">
              <a:spcBef>
                <a:spcPts val="600"/>
              </a:spcBef>
              <a:buNone/>
            </a:pPr>
            <a:r>
              <a:rPr lang="en-GB" dirty="0">
                <a:solidFill>
                  <a:srgbClr val="294054"/>
                </a:solidFill>
                <a:latin typeface="Manrope" pitchFamily="2" charset="0"/>
              </a:rPr>
              <a:t>The successful candidate will need to prove that they are eligible to work in the UK; complete a Health Questionnaire; and provide information of any unspent criminal convictions.</a:t>
            </a:r>
          </a:p>
          <a:p>
            <a:pPr marL="0" indent="0">
              <a:spcBef>
                <a:spcPts val="600"/>
              </a:spcBef>
              <a:buNone/>
            </a:pPr>
            <a:r>
              <a:rPr lang="en-GB" dirty="0">
                <a:solidFill>
                  <a:srgbClr val="294054"/>
                </a:solidFill>
                <a:latin typeface="Manrope" pitchFamily="2" charset="0"/>
              </a:rPr>
              <a:t>The PSOW will also need to receive suitable references for your appointment to the role.  References will only be applied for after an offer of employment is made and accepted.  </a:t>
            </a:r>
          </a:p>
          <a:p>
            <a:pPr marL="0" indent="0">
              <a:spcBef>
                <a:spcPts val="600"/>
              </a:spcBef>
              <a:buNone/>
            </a:pPr>
            <a:r>
              <a:rPr lang="en-GB" dirty="0">
                <a:solidFill>
                  <a:srgbClr val="294054"/>
                </a:solidFill>
                <a:latin typeface="Manrope" pitchFamily="2" charset="0"/>
              </a:rPr>
              <a:t>We engage a third party provider to review social media accounts for political activity, you will be asked for your accounts and login details.</a:t>
            </a:r>
          </a:p>
          <a:p>
            <a:pPr marL="0" indent="0">
              <a:spcBef>
                <a:spcPts val="600"/>
              </a:spcBef>
              <a:buNone/>
            </a:pPr>
            <a:r>
              <a:rPr lang="en-GB" sz="2400" b="1">
                <a:solidFill>
                  <a:srgbClr val="294054"/>
                </a:solidFill>
                <a:latin typeface="Manrope" pitchFamily="2" charset="0"/>
              </a:rPr>
              <a:t>Closing </a:t>
            </a:r>
            <a:r>
              <a:rPr lang="en-GB" sz="2400" b="1" dirty="0">
                <a:solidFill>
                  <a:srgbClr val="294054"/>
                </a:solidFill>
                <a:latin typeface="Manrope" pitchFamily="2" charset="0"/>
              </a:rPr>
              <a:t>date: 5 pm Thursday 5 February 2026</a:t>
            </a:r>
          </a:p>
          <a:p>
            <a:pPr marL="0" indent="0">
              <a:spcBef>
                <a:spcPts val="600"/>
              </a:spcBef>
              <a:buNone/>
            </a:pPr>
            <a:r>
              <a:rPr lang="en-GB" sz="2400" b="1" dirty="0">
                <a:solidFill>
                  <a:srgbClr val="294054"/>
                </a:solidFill>
                <a:latin typeface="Manrope" pitchFamily="2" charset="0"/>
              </a:rPr>
              <a:t>Interviews: Thursday 26 February 2026 (in person at our office in Pencoed, Bridgend)</a:t>
            </a:r>
          </a:p>
          <a:p>
            <a:pPr marL="0" indent="0">
              <a:spcBef>
                <a:spcPts val="600"/>
              </a:spcBef>
              <a:buNone/>
            </a:pPr>
            <a:endParaRPr lang="en-GB" sz="1600" b="1" dirty="0">
              <a:solidFill>
                <a:srgbClr val="294054"/>
              </a:solidFill>
              <a:latin typeface="Manrope" pitchFamily="2" charset="0"/>
            </a:endParaRPr>
          </a:p>
        </p:txBody>
      </p:sp>
    </p:spTree>
    <p:extLst>
      <p:ext uri="{BB962C8B-B14F-4D97-AF65-F5344CB8AC3E}">
        <p14:creationId xmlns:p14="http://schemas.microsoft.com/office/powerpoint/2010/main" val="3904235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7200" b="1" dirty="0">
                <a:solidFill>
                  <a:srgbClr val="294054"/>
                </a:solidFill>
                <a:latin typeface="Manrope" pitchFamily="2" charset="0"/>
              </a:rPr>
              <a:t>Data Protection</a:t>
            </a:r>
          </a:p>
        </p:txBody>
      </p:sp>
    </p:spTree>
    <p:extLst>
      <p:ext uri="{BB962C8B-B14F-4D97-AF65-F5344CB8AC3E}">
        <p14:creationId xmlns:p14="http://schemas.microsoft.com/office/powerpoint/2010/main" val="81248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Introduction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a:normAutofit/>
          </a:bodyPr>
          <a:lstStyle/>
          <a:p>
            <a:r>
              <a:rPr lang="en-GB" sz="1600" dirty="0">
                <a:solidFill>
                  <a:srgbClr val="294054"/>
                </a:solidFill>
                <a:latin typeface="Manrope" pitchFamily="2" charset="0"/>
              </a:rPr>
              <a:t>Thank you for your interest in the role of Complaints Standards Authority Engagement and Support Officer</a:t>
            </a:r>
            <a:r>
              <a:rPr lang="en-GB" sz="1600" b="1" dirty="0">
                <a:solidFill>
                  <a:srgbClr val="294054"/>
                </a:solidFill>
                <a:latin typeface="Manrope" pitchFamily="2" charset="0"/>
              </a:rPr>
              <a:t> </a:t>
            </a:r>
            <a:r>
              <a:rPr lang="en-GB" sz="1600" dirty="0">
                <a:solidFill>
                  <a:srgbClr val="294054"/>
                </a:solidFill>
                <a:latin typeface="Manrope" pitchFamily="2" charset="0"/>
              </a:rPr>
              <a:t>at the Public Services Ombudsman for Wales.</a:t>
            </a:r>
          </a:p>
          <a:p>
            <a:r>
              <a:rPr lang="en-US" sz="1600" dirty="0">
                <a:solidFill>
                  <a:srgbClr val="294054"/>
                </a:solidFill>
                <a:latin typeface="Manrope" pitchFamily="2" charset="0"/>
              </a:rPr>
              <a:t>Our recruitment process aims to attract quality applicants and above all, to recruit the best “fit” for both the role and the </a:t>
            </a:r>
            <a:r>
              <a:rPr lang="en-US" sz="1600" dirty="0" err="1">
                <a:solidFill>
                  <a:srgbClr val="294054"/>
                </a:solidFill>
                <a:latin typeface="Manrope" pitchFamily="2" charset="0"/>
              </a:rPr>
              <a:t>Organisation</a:t>
            </a:r>
            <a:r>
              <a:rPr lang="en-US" sz="1600" dirty="0">
                <a:solidFill>
                  <a:srgbClr val="294054"/>
                </a:solidFill>
                <a:latin typeface="Manrope" pitchFamily="2" charset="0"/>
              </a:rPr>
              <a:t>.  </a:t>
            </a:r>
          </a:p>
          <a:p>
            <a:r>
              <a:rPr lang="en-US" sz="1600" dirty="0">
                <a:solidFill>
                  <a:srgbClr val="294054"/>
                </a:solidFill>
                <a:latin typeface="Manrope" pitchFamily="2" charset="0"/>
              </a:rPr>
              <a:t>This Recruitment Pack contains information about the Public Services Ombudsman for Wales, the recruitment process and how to apply for the role.</a:t>
            </a:r>
          </a:p>
          <a:p>
            <a:r>
              <a:rPr lang="en-US" sz="1600" dirty="0">
                <a:solidFill>
                  <a:srgbClr val="294054"/>
                </a:solidFill>
                <a:latin typeface="Manrope" pitchFamily="2" charset="0"/>
              </a:rPr>
              <a:t>Please visit our website </a:t>
            </a:r>
            <a:r>
              <a:rPr lang="en-US"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www.ombudsman.wales</a:t>
            </a:r>
            <a:r>
              <a:rPr lang="en-US" sz="1600" dirty="0">
                <a:solidFill>
                  <a:srgbClr val="3869FF"/>
                </a:solidFill>
                <a:latin typeface="Manrope" pitchFamily="2" charset="0"/>
              </a:rPr>
              <a:t> </a:t>
            </a:r>
            <a:r>
              <a:rPr lang="en-US" sz="1600" dirty="0">
                <a:solidFill>
                  <a:srgbClr val="294054"/>
                </a:solidFill>
                <a:latin typeface="Manrope" pitchFamily="2" charset="0"/>
              </a:rPr>
              <a:t>for further information about the office. </a:t>
            </a:r>
            <a:endParaRPr lang="en-GB" sz="1600" dirty="0">
              <a:solidFill>
                <a:srgbClr val="294054"/>
              </a:solidFill>
              <a:latin typeface="Manrope" pitchFamily="2" charset="0"/>
            </a:endParaRPr>
          </a:p>
          <a:p>
            <a:endParaRPr lang="en-GB" sz="1600" dirty="0"/>
          </a:p>
          <a:p>
            <a:endParaRPr lang="en-GB" sz="1600" dirty="0"/>
          </a:p>
        </p:txBody>
      </p:sp>
    </p:spTree>
    <p:extLst>
      <p:ext uri="{BB962C8B-B14F-4D97-AF65-F5344CB8AC3E}">
        <p14:creationId xmlns:p14="http://schemas.microsoft.com/office/powerpoint/2010/main" val="184728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a:lstStyle/>
          <a:p>
            <a:r>
              <a:rPr lang="en-GB" b="1" dirty="0">
                <a:solidFill>
                  <a:srgbClr val="294054"/>
                </a:solidFill>
                <a:latin typeface="Manrope" pitchFamily="2" charset="0"/>
              </a:rPr>
              <a:t>Privacy Notice</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a:normAutofit/>
          </a:bodyPr>
          <a:lstStyle/>
          <a:p>
            <a:pPr marL="0" indent="0">
              <a:buNone/>
            </a:pPr>
            <a:r>
              <a:rPr lang="en-US" sz="1600" dirty="0">
                <a:solidFill>
                  <a:srgbClr val="294054"/>
                </a:solidFill>
                <a:latin typeface="Manrope" pitchFamily="2" charset="0"/>
              </a:rPr>
              <a:t>Our Privacy Notice explains the way in which the Public Services Ombudsman for Wales will handle your personal information (or the personal information of an individual in relation to whom you are acting). The privacy notice takes account of the requirements of the </a:t>
            </a:r>
            <a:r>
              <a:rPr lang="en-US"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General Data Protection Regulation </a:t>
            </a:r>
            <a:r>
              <a:rPr lang="en-US" sz="1600" dirty="0">
                <a:solidFill>
                  <a:srgbClr val="294054"/>
                </a:solidFill>
                <a:latin typeface="Manrope" pitchFamily="2" charset="0"/>
              </a:rPr>
              <a:t>and the </a:t>
            </a:r>
            <a:r>
              <a:rPr lang="en-US" sz="1600" dirty="0">
                <a:solidFill>
                  <a:srgbClr val="3869FF"/>
                </a:solidFill>
                <a:latin typeface="Manrope" pitchFamily="2" charset="0"/>
                <a:hlinkClick r:id="rId3">
                  <a:extLst>
                    <a:ext uri="{A12FA001-AC4F-418D-AE19-62706E023703}">
                      <ahyp:hlinkClr xmlns:ahyp="http://schemas.microsoft.com/office/drawing/2018/hyperlinkcolor" val="tx"/>
                    </a:ext>
                  </a:extLst>
                </a:hlinkClick>
              </a:rPr>
              <a:t>Data Protection Act 2018</a:t>
            </a:r>
            <a:r>
              <a:rPr lang="en-US" sz="1600" dirty="0">
                <a:solidFill>
                  <a:srgbClr val="3869FF"/>
                </a:solidFill>
                <a:latin typeface="Manrope" pitchFamily="2" charset="0"/>
              </a:rPr>
              <a:t>.</a:t>
            </a:r>
          </a:p>
          <a:p>
            <a:pPr marL="0" indent="0">
              <a:buNone/>
            </a:pPr>
            <a:endParaRPr lang="en-GB" sz="1600" dirty="0"/>
          </a:p>
        </p:txBody>
      </p:sp>
    </p:spTree>
    <p:extLst>
      <p:ext uri="{BB962C8B-B14F-4D97-AF65-F5344CB8AC3E}">
        <p14:creationId xmlns:p14="http://schemas.microsoft.com/office/powerpoint/2010/main" val="3205765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ont, graphics, logo&#10;&#10;Description automatically generated">
            <a:extLst>
              <a:ext uri="{FF2B5EF4-FFF2-40B4-BE49-F238E27FC236}">
                <a16:creationId xmlns:a16="http://schemas.microsoft.com/office/drawing/2014/main" id="{43DADC3A-5F34-9611-FCFE-55975A35E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936" y="2242103"/>
            <a:ext cx="4558747" cy="1445189"/>
          </a:xfrm>
          <a:prstGeom prst="rect">
            <a:avLst/>
          </a:prstGeom>
        </p:spPr>
      </p:pic>
    </p:spTree>
    <p:extLst>
      <p:ext uri="{BB962C8B-B14F-4D97-AF65-F5344CB8AC3E}">
        <p14:creationId xmlns:p14="http://schemas.microsoft.com/office/powerpoint/2010/main" val="158801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6600" b="1" dirty="0">
                <a:solidFill>
                  <a:srgbClr val="294054"/>
                </a:solidFill>
                <a:latin typeface="Manrope" pitchFamily="2" charset="0"/>
              </a:rPr>
              <a:t>About the Ombudsman</a:t>
            </a:r>
          </a:p>
        </p:txBody>
      </p:sp>
    </p:spTree>
    <p:extLst>
      <p:ext uri="{BB962C8B-B14F-4D97-AF65-F5344CB8AC3E}">
        <p14:creationId xmlns:p14="http://schemas.microsoft.com/office/powerpoint/2010/main" val="355316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43060"/>
            <a:ext cx="10058400" cy="1008797"/>
          </a:xfrm>
        </p:spPr>
        <p:txBody>
          <a:bodyPr/>
          <a:lstStyle/>
          <a:p>
            <a:r>
              <a:rPr lang="en-GB" b="1" dirty="0">
                <a:solidFill>
                  <a:srgbClr val="294054"/>
                </a:solidFill>
                <a:latin typeface="Manrope" pitchFamily="2" charset="0"/>
              </a:rPr>
              <a:t>About the Ombudsman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10058400" cy="4378085"/>
          </a:xfrm>
        </p:spPr>
        <p:txBody>
          <a:bodyPr>
            <a:normAutofit fontScale="92500" lnSpcReduction="20000"/>
          </a:bodyPr>
          <a:lstStyle/>
          <a:p>
            <a:pPr marR="550">
              <a:lnSpc>
                <a:spcPct val="120000"/>
              </a:lnSpc>
            </a:pPr>
            <a:r>
              <a:rPr lang="en-GB" sz="1400" b="0" i="0" u="none" strike="noStrike" baseline="0" dirty="0">
                <a:solidFill>
                  <a:srgbClr val="294054"/>
                </a:solidFill>
                <a:latin typeface="Manrope" pitchFamily="2" charset="0"/>
              </a:rPr>
              <a:t>The Ombudsman has three specific roles. The first is to consider complaints about public service providers in Wales; the second is to consider complaints about councillors breaching the Code of Conduct; the third is to drive systemic improvement of public services and standards of conduct in local government in Wales. The Ombudsman is a Corporation Sole and Accounting Officer for the office. The Ombudsman is independent of all government bodies and the service provided is free of charge. The Ombudsman has set out her ambitions in her Strategic Plan 2023 - 2026 which can be viewed on our website. More information about the work of the office is provided below.</a:t>
            </a:r>
          </a:p>
          <a:p>
            <a:pPr>
              <a:lnSpc>
                <a:spcPct val="120000"/>
              </a:lnSpc>
            </a:pPr>
            <a:r>
              <a:rPr lang="en-GB" sz="1600" b="1" i="0" u="none" strike="noStrike" baseline="0" dirty="0">
                <a:solidFill>
                  <a:srgbClr val="294054"/>
                </a:solidFill>
                <a:latin typeface="Manrope" pitchFamily="2" charset="0"/>
              </a:rPr>
              <a:t>Complaints about public service providers</a:t>
            </a:r>
          </a:p>
          <a:p>
            <a:pPr marR="550">
              <a:lnSpc>
                <a:spcPct val="120000"/>
              </a:lnSpc>
            </a:pPr>
            <a:r>
              <a:rPr lang="en-GB" sz="1400" b="0" i="0" u="none" strike="noStrike" baseline="0" dirty="0">
                <a:solidFill>
                  <a:srgbClr val="294054"/>
                </a:solidFill>
                <a:latin typeface="Manrope" pitchFamily="2" charset="0"/>
              </a:rPr>
              <a:t>Under the Public Services Ombudsman (Wales) Act 2019, the Ombudsman considers complaints about bodies providing public services, where responsibility for their provision has been devolved to Wales. The Ombudsman can also commence investigations on her own initiative, where she considers there is reasonable suspicion of systemic maladministration causing personal injustice.</a:t>
            </a:r>
          </a:p>
          <a:p>
            <a:pPr>
              <a:lnSpc>
                <a:spcPct val="120000"/>
              </a:lnSpc>
            </a:pPr>
            <a:r>
              <a:rPr lang="en-GB" sz="1600" b="1" i="0" u="none" strike="noStrike" baseline="0" dirty="0">
                <a:solidFill>
                  <a:srgbClr val="294054"/>
                </a:solidFill>
                <a:latin typeface="Manrope" pitchFamily="2" charset="0"/>
              </a:rPr>
              <a:t>Code of Conduct Complaints</a:t>
            </a:r>
          </a:p>
          <a:p>
            <a:pPr marR="550">
              <a:lnSpc>
                <a:spcPct val="120000"/>
              </a:lnSpc>
            </a:pPr>
            <a:r>
              <a:rPr lang="en-GB" sz="1400" b="0" i="0" u="none" strike="noStrike" baseline="0" dirty="0">
                <a:solidFill>
                  <a:srgbClr val="294054"/>
                </a:solidFill>
                <a:latin typeface="Manrope" pitchFamily="2" charset="0"/>
              </a:rPr>
              <a:t>Under the provisions of Part III of the Local Government Act 2000, together with relevant Orders made by the National Assembly</a:t>
            </a:r>
            <a:r>
              <a:rPr lang="en-GB" sz="1400" dirty="0">
                <a:solidFill>
                  <a:srgbClr val="294054"/>
                </a:solidFill>
                <a:latin typeface="Manrope" pitchFamily="2" charset="0"/>
              </a:rPr>
              <a:t> </a:t>
            </a:r>
            <a:r>
              <a:rPr lang="en-GB" sz="1400" b="0" i="0" u="none" strike="noStrike" baseline="0" dirty="0">
                <a:solidFill>
                  <a:srgbClr val="294054"/>
                </a:solidFill>
                <a:latin typeface="Manrope" pitchFamily="2" charset="0"/>
              </a:rPr>
              <a:t>for Wales under that Act, the Ombudsman considers complaints that members of local authorities have breached their authority’s Code of Conduct.</a:t>
            </a:r>
          </a:p>
          <a:p>
            <a:pPr>
              <a:lnSpc>
                <a:spcPct val="120000"/>
              </a:lnSpc>
            </a:pPr>
            <a:r>
              <a:rPr lang="en-GB" sz="1600" b="1" i="0" u="none" strike="noStrike" baseline="0" dirty="0">
                <a:solidFill>
                  <a:srgbClr val="294054"/>
                </a:solidFill>
                <a:latin typeface="Manrope" pitchFamily="2" charset="0"/>
              </a:rPr>
              <a:t>Driving Systemic Improvement/Standards of Conduct</a:t>
            </a:r>
          </a:p>
          <a:p>
            <a:pPr marR="550">
              <a:lnSpc>
                <a:spcPct val="120000"/>
              </a:lnSpc>
            </a:pPr>
            <a:r>
              <a:rPr lang="en-GB" sz="1400" b="0" i="0" u="none" strike="noStrike" baseline="0" dirty="0">
                <a:solidFill>
                  <a:srgbClr val="294054"/>
                </a:solidFill>
                <a:latin typeface="Manrope" pitchFamily="2" charset="0"/>
              </a:rPr>
              <a:t>Under the Public Services Ombudsman (Wales) Act 2019, the Ombudsman can set complaint-handling standards for public service providers in Wales, publish data on complaints and support good complaint handling through providing training.</a:t>
            </a:r>
          </a:p>
          <a:p>
            <a:endParaRPr lang="en-GB" sz="1600" dirty="0"/>
          </a:p>
        </p:txBody>
      </p:sp>
    </p:spTree>
    <p:extLst>
      <p:ext uri="{BB962C8B-B14F-4D97-AF65-F5344CB8AC3E}">
        <p14:creationId xmlns:p14="http://schemas.microsoft.com/office/powerpoint/2010/main" val="291021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BA7D3-0505-8EDC-AB76-620AEDF4B5E2}"/>
              </a:ext>
            </a:extLst>
          </p:cNvPr>
          <p:cNvPicPr>
            <a:picLocks noChangeAspect="1"/>
          </p:cNvPicPr>
          <p:nvPr/>
        </p:nvPicPr>
        <p:blipFill>
          <a:blip r:embed="rId2"/>
          <a:stretch>
            <a:fillRect/>
          </a:stretch>
        </p:blipFill>
        <p:spPr>
          <a:xfrm>
            <a:off x="389043" y="423044"/>
            <a:ext cx="3999323" cy="5316173"/>
          </a:xfrm>
          <a:prstGeom prst="rect">
            <a:avLst/>
          </a:prstGeom>
        </p:spPr>
      </p:pic>
      <p:sp>
        <p:nvSpPr>
          <p:cNvPr id="7" name="Title 1">
            <a:extLst>
              <a:ext uri="{FF2B5EF4-FFF2-40B4-BE49-F238E27FC236}">
                <a16:creationId xmlns:a16="http://schemas.microsoft.com/office/drawing/2014/main" id="{E637D6CD-71CD-FF5F-91AE-BB044656B730}"/>
              </a:ext>
            </a:extLst>
          </p:cNvPr>
          <p:cNvSpPr txBox="1">
            <a:spLocks/>
          </p:cNvSpPr>
          <p:nvPr/>
        </p:nvSpPr>
        <p:spPr>
          <a:xfrm>
            <a:off x="4626901" y="644885"/>
            <a:ext cx="6574972" cy="151190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2200" b="1">
                <a:solidFill>
                  <a:srgbClr val="294054"/>
                </a:solidFill>
                <a:latin typeface="Manrope" pitchFamily="2" charset="0"/>
              </a:rPr>
              <a:t>PSOW Values</a:t>
            </a:r>
            <a:br>
              <a:rPr lang="en-GB" sz="1800">
                <a:solidFill>
                  <a:srgbClr val="294054"/>
                </a:solidFill>
                <a:latin typeface="Manrope" pitchFamily="2" charset="0"/>
              </a:rPr>
            </a:br>
            <a:r>
              <a:rPr lang="en-GB" sz="1600">
                <a:solidFill>
                  <a:srgbClr val="294054"/>
                </a:solidFill>
                <a:latin typeface="Manrope" pitchFamily="2" charset="0"/>
              </a:rPr>
              <a:t>PSOW believes that culture affects every aspect of how we operate and how work gets done.  We trust employees’ sense of purpose, and the set of values we operate by, to steer our culture.  The aim of our values is to provide a template for the behaviours and standards expected when working for us, outlining the way we do things here.</a:t>
            </a:r>
            <a:endParaRPr lang="en-GB" b="1" dirty="0">
              <a:solidFill>
                <a:srgbClr val="294054"/>
              </a:solidFill>
              <a:latin typeface="Manrope" pitchFamily="2" charset="0"/>
            </a:endParaRPr>
          </a:p>
        </p:txBody>
      </p:sp>
      <p:sp>
        <p:nvSpPr>
          <p:cNvPr id="8" name="Content Placeholder 2">
            <a:extLst>
              <a:ext uri="{FF2B5EF4-FFF2-40B4-BE49-F238E27FC236}">
                <a16:creationId xmlns:a16="http://schemas.microsoft.com/office/drawing/2014/main" id="{FCF85B19-2594-E230-4C76-99464DB4AA98}"/>
              </a:ext>
            </a:extLst>
          </p:cNvPr>
          <p:cNvSpPr txBox="1">
            <a:spLocks/>
          </p:cNvSpPr>
          <p:nvPr/>
        </p:nvSpPr>
        <p:spPr>
          <a:xfrm>
            <a:off x="4626901" y="2228731"/>
            <a:ext cx="6574973" cy="375557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52000" indent="-72000">
              <a:spcBef>
                <a:spcPts val="200"/>
              </a:spcBef>
            </a:pPr>
            <a:r>
              <a:rPr lang="en-GB" sz="1600" b="1" dirty="0">
                <a:solidFill>
                  <a:srgbClr val="294054"/>
                </a:solidFill>
                <a:latin typeface="Manrope" pitchFamily="2" charset="0"/>
              </a:rPr>
              <a:t>A	Achievement:</a:t>
            </a:r>
          </a:p>
          <a:p>
            <a:pPr marL="252000" indent="-72000">
              <a:spcBef>
                <a:spcPts val="200"/>
              </a:spcBef>
            </a:pPr>
            <a:r>
              <a:rPr lang="en-GB" sz="1600" b="1" dirty="0">
                <a:solidFill>
                  <a:srgbClr val="294054"/>
                </a:solidFill>
                <a:latin typeface="Manrope" pitchFamily="2" charset="0"/>
              </a:rPr>
              <a:t>	</a:t>
            </a:r>
            <a:r>
              <a:rPr lang="en-GB" sz="1600" dirty="0">
                <a:solidFill>
                  <a:srgbClr val="294054"/>
                </a:solidFill>
                <a:latin typeface="Manrope" pitchFamily="2" charset="0"/>
              </a:rPr>
              <a:t>Doing the best you can</a:t>
            </a:r>
          </a:p>
          <a:p>
            <a:pPr marL="252000" indent="-72000">
              <a:spcBef>
                <a:spcPts val="200"/>
              </a:spcBef>
            </a:pPr>
            <a:r>
              <a:rPr lang="en-GB" sz="1600" b="1" dirty="0">
                <a:solidFill>
                  <a:srgbClr val="294054"/>
                </a:solidFill>
                <a:latin typeface="Manrope" pitchFamily="2" charset="0"/>
              </a:rPr>
              <a:t>T	Togetherness:</a:t>
            </a:r>
          </a:p>
          <a:p>
            <a:pPr marL="901700" indent="-71438">
              <a:spcBef>
                <a:spcPts val="200"/>
              </a:spcBef>
            </a:pPr>
            <a:r>
              <a:rPr lang="en-GB" sz="1600" b="1" dirty="0">
                <a:solidFill>
                  <a:srgbClr val="294054"/>
                </a:solidFill>
                <a:latin typeface="Manrope" pitchFamily="2" charset="0"/>
              </a:rPr>
              <a:t>	</a:t>
            </a:r>
            <a:r>
              <a:rPr lang="en-GB" sz="1600" dirty="0">
                <a:solidFill>
                  <a:srgbClr val="294054"/>
                </a:solidFill>
                <a:latin typeface="Manrope" pitchFamily="2" charset="0"/>
              </a:rPr>
              <a:t>Being respectful to each other and working collaboratively for the organisation to succeed</a:t>
            </a:r>
          </a:p>
          <a:p>
            <a:pPr marL="252000" indent="-72000">
              <a:spcBef>
                <a:spcPts val="200"/>
              </a:spcBef>
            </a:pPr>
            <a:r>
              <a:rPr lang="en-GB" sz="1600" b="1" dirty="0">
                <a:solidFill>
                  <a:srgbClr val="294054"/>
                </a:solidFill>
                <a:latin typeface="Manrope" pitchFamily="2" charset="0"/>
              </a:rPr>
              <a:t>P	Positivity:</a:t>
            </a:r>
          </a:p>
          <a:p>
            <a:pPr marL="901700" indent="-71438">
              <a:spcBef>
                <a:spcPts val="200"/>
              </a:spcBef>
            </a:pPr>
            <a:r>
              <a:rPr lang="en-GB" sz="1600" b="1" dirty="0">
                <a:solidFill>
                  <a:srgbClr val="294054"/>
                </a:solidFill>
                <a:latin typeface="Manrope" pitchFamily="2" charset="0"/>
              </a:rPr>
              <a:t>	</a:t>
            </a:r>
            <a:r>
              <a:rPr lang="en-GB" sz="1600" dirty="0">
                <a:solidFill>
                  <a:srgbClr val="294054"/>
                </a:solidFill>
                <a:latin typeface="Manrope" pitchFamily="2" charset="0"/>
              </a:rPr>
              <a:t>Showing enthusiasm and pride about who we are and in  what we do</a:t>
            </a:r>
          </a:p>
          <a:p>
            <a:pPr marL="252000" indent="-72000">
              <a:spcBef>
                <a:spcPts val="200"/>
              </a:spcBef>
            </a:pPr>
            <a:r>
              <a:rPr lang="en-GB" sz="1600" b="1" dirty="0">
                <a:solidFill>
                  <a:srgbClr val="294054"/>
                </a:solidFill>
                <a:latin typeface="Manrope" pitchFamily="2" charset="0"/>
              </a:rPr>
              <a:t>S	Supportiveness:</a:t>
            </a:r>
          </a:p>
          <a:p>
            <a:pPr marL="252000" indent="-72000">
              <a:spcBef>
                <a:spcPts val="200"/>
              </a:spcBef>
            </a:pPr>
            <a:r>
              <a:rPr lang="en-GB" sz="1600" dirty="0">
                <a:solidFill>
                  <a:srgbClr val="294054"/>
                </a:solidFill>
                <a:latin typeface="Manrope" pitchFamily="2" charset="0"/>
              </a:rPr>
              <a:t>	Being there for each other and appreciating our diversity</a:t>
            </a:r>
          </a:p>
          <a:p>
            <a:pPr marL="252000" indent="-72000">
              <a:spcBef>
                <a:spcPts val="200"/>
              </a:spcBef>
            </a:pPr>
            <a:r>
              <a:rPr lang="en-GB" sz="1600" b="1" dirty="0">
                <a:solidFill>
                  <a:srgbClr val="294054"/>
                </a:solidFill>
                <a:latin typeface="Manrope" pitchFamily="2" charset="0"/>
              </a:rPr>
              <a:t>O	Ownership:</a:t>
            </a:r>
          </a:p>
          <a:p>
            <a:pPr marL="252000" indent="-72000">
              <a:spcBef>
                <a:spcPts val="200"/>
              </a:spcBef>
            </a:pPr>
            <a:r>
              <a:rPr lang="en-GB" sz="1600" b="1" dirty="0">
                <a:solidFill>
                  <a:srgbClr val="294054"/>
                </a:solidFill>
                <a:latin typeface="Manrope" pitchFamily="2" charset="0"/>
              </a:rPr>
              <a:t>	</a:t>
            </a:r>
            <a:r>
              <a:rPr lang="en-GB" sz="1600" dirty="0">
                <a:solidFill>
                  <a:srgbClr val="294054"/>
                </a:solidFill>
                <a:latin typeface="Manrope" pitchFamily="2" charset="0"/>
              </a:rPr>
              <a:t>Taking responsibility for everything we do</a:t>
            </a:r>
          </a:p>
          <a:p>
            <a:pPr marL="252000" indent="-72000">
              <a:spcBef>
                <a:spcPts val="200"/>
              </a:spcBef>
            </a:pPr>
            <a:r>
              <a:rPr lang="en-GB" sz="1600" b="1" dirty="0">
                <a:solidFill>
                  <a:srgbClr val="294054"/>
                </a:solidFill>
                <a:latin typeface="Manrope" pitchFamily="2" charset="0"/>
              </a:rPr>
              <a:t>W	Willingness:</a:t>
            </a:r>
          </a:p>
          <a:p>
            <a:pPr marL="252000" indent="-72000">
              <a:spcBef>
                <a:spcPts val="200"/>
              </a:spcBef>
            </a:pPr>
            <a:r>
              <a:rPr lang="en-GB" sz="1600" b="1" dirty="0">
                <a:solidFill>
                  <a:srgbClr val="294054"/>
                </a:solidFill>
                <a:latin typeface="Manrope" pitchFamily="2" charset="0"/>
              </a:rPr>
              <a:t>	</a:t>
            </a:r>
            <a:r>
              <a:rPr lang="en-GB" sz="1600" dirty="0">
                <a:solidFill>
                  <a:srgbClr val="294054"/>
                </a:solidFill>
                <a:latin typeface="Manrope" pitchFamily="2" charset="0"/>
              </a:rPr>
              <a:t>Having a keen, flexible and can-do approach</a:t>
            </a:r>
          </a:p>
          <a:p>
            <a:pPr marL="252000" indent="-72000"/>
            <a:endParaRPr lang="en-GB" sz="1600" dirty="0"/>
          </a:p>
        </p:txBody>
      </p:sp>
    </p:spTree>
    <p:extLst>
      <p:ext uri="{BB962C8B-B14F-4D97-AF65-F5344CB8AC3E}">
        <p14:creationId xmlns:p14="http://schemas.microsoft.com/office/powerpoint/2010/main" val="73261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a:lstStyle/>
          <a:p>
            <a:r>
              <a:rPr lang="en-GB" b="1" dirty="0">
                <a:solidFill>
                  <a:srgbClr val="294054"/>
                </a:solidFill>
                <a:latin typeface="Manrope" pitchFamily="2" charset="0"/>
              </a:rPr>
              <a:t>A </a:t>
            </a:r>
            <a:r>
              <a:rPr lang="en-GB" b="1" dirty="0" err="1">
                <a:solidFill>
                  <a:srgbClr val="294054"/>
                </a:solidFill>
                <a:latin typeface="Manrope" pitchFamily="2" charset="0"/>
              </a:rPr>
              <a:t>FairPlay</a:t>
            </a:r>
            <a:r>
              <a:rPr lang="en-GB" b="1" dirty="0">
                <a:solidFill>
                  <a:srgbClr val="294054"/>
                </a:solidFill>
                <a:latin typeface="Manrope" pitchFamily="2" charset="0"/>
              </a:rPr>
              <a:t> Employer</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4971245" y="1845735"/>
            <a:ext cx="6184435" cy="4023360"/>
          </a:xfrm>
        </p:spPr>
        <p:txBody>
          <a:bodyPr>
            <a:noAutofit/>
          </a:bodyPr>
          <a:lstStyle/>
          <a:p>
            <a:pPr>
              <a:spcBef>
                <a:spcPts val="600"/>
              </a:spcBef>
            </a:pPr>
            <a:r>
              <a:rPr lang="en-GB" sz="1600" dirty="0">
                <a:solidFill>
                  <a:srgbClr val="294054"/>
                </a:solidFill>
                <a:latin typeface="Manrope" pitchFamily="2" charset="0"/>
              </a:rPr>
              <a:t>The Public Services Ombudsman for Wales strives to ensure that people using her service, and those who are employed by her, are treated equally and that she does not inadvertently discriminate against members of any particular group in society.</a:t>
            </a:r>
          </a:p>
          <a:p>
            <a:pPr>
              <a:spcBef>
                <a:spcPts val="600"/>
              </a:spcBef>
            </a:pPr>
            <a:r>
              <a:rPr lang="en-GB" sz="1600" dirty="0">
                <a:solidFill>
                  <a:srgbClr val="294054"/>
                </a:solidFill>
                <a:latin typeface="Manrope" pitchFamily="2" charset="0"/>
              </a:rPr>
              <a:t>We are Disability Confident Committed and have therefore signed up to:</a:t>
            </a:r>
          </a:p>
          <a:p>
            <a:pPr>
              <a:spcBef>
                <a:spcPts val="600"/>
              </a:spcBef>
            </a:pPr>
            <a:endParaRPr lang="en-GB" sz="1600" dirty="0">
              <a:solidFill>
                <a:srgbClr val="294054"/>
              </a:solidFill>
              <a:latin typeface="Manrope" pitchFamily="2" charset="0"/>
            </a:endParaRP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inclusive and accessible recruitment</a:t>
            </a: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communicating vacancies</a:t>
            </a: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offering an interview to disabled people who meet the PS</a:t>
            </a: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providing reasonable adjustments</a:t>
            </a:r>
          </a:p>
          <a:p>
            <a:pPr marL="377825" indent="-285750">
              <a:spcBef>
                <a:spcPts val="600"/>
              </a:spcBef>
              <a:buClr>
                <a:srgbClr val="294054"/>
              </a:buClr>
              <a:buFont typeface="Wingdings" panose="05000000000000000000" pitchFamily="2" charset="2"/>
              <a:buChar char="q"/>
            </a:pPr>
            <a:r>
              <a:rPr lang="en-GB" sz="1600" dirty="0">
                <a:solidFill>
                  <a:srgbClr val="294054"/>
                </a:solidFill>
                <a:latin typeface="Manrope" pitchFamily="2" charset="0"/>
              </a:rPr>
              <a:t>supporting existing employees</a:t>
            </a:r>
          </a:p>
          <a:p>
            <a:pPr>
              <a:spcBef>
                <a:spcPts val="600"/>
              </a:spcBef>
            </a:pPr>
            <a:endParaRPr lang="en-GB" sz="1600" dirty="0">
              <a:solidFill>
                <a:srgbClr val="294054"/>
              </a:solidFill>
              <a:latin typeface="Manrope" pitchFamily="2" charset="0"/>
            </a:endParaRPr>
          </a:p>
          <a:p>
            <a:pPr>
              <a:spcBef>
                <a:spcPts val="600"/>
              </a:spcBef>
            </a:pPr>
            <a:r>
              <a:rPr lang="en-GB" sz="1600" dirty="0">
                <a:solidFill>
                  <a:srgbClr val="294054"/>
                </a:solidFill>
                <a:latin typeface="Manrope" pitchFamily="2" charset="0"/>
              </a:rPr>
              <a:t>We have achieved Silver </a:t>
            </a:r>
            <a:r>
              <a:rPr lang="en-GB" sz="1600" dirty="0" err="1">
                <a:solidFill>
                  <a:srgbClr val="294054"/>
                </a:solidFill>
                <a:latin typeface="Manrope" pitchFamily="2" charset="0"/>
              </a:rPr>
              <a:t>FairPlay</a:t>
            </a:r>
            <a:r>
              <a:rPr lang="en-GB" sz="1600" dirty="0">
                <a:solidFill>
                  <a:srgbClr val="294054"/>
                </a:solidFill>
                <a:latin typeface="Manrope" pitchFamily="2" charset="0"/>
              </a:rPr>
              <a:t> Employer accreditation under the previous </a:t>
            </a:r>
            <a:r>
              <a:rPr lang="en-GB" sz="1600" dirty="0" err="1">
                <a:solidFill>
                  <a:srgbClr val="294054"/>
                </a:solidFill>
                <a:latin typeface="Manrope" pitchFamily="2" charset="0"/>
              </a:rPr>
              <a:t>Chwarae</a:t>
            </a:r>
            <a:r>
              <a:rPr lang="en-GB" sz="1600" dirty="0">
                <a:solidFill>
                  <a:srgbClr val="294054"/>
                </a:solidFill>
                <a:latin typeface="Manrope" pitchFamily="2" charset="0"/>
              </a:rPr>
              <a:t> Teg </a:t>
            </a:r>
            <a:r>
              <a:rPr lang="en-GB" sz="1600" dirty="0" err="1">
                <a:solidFill>
                  <a:srgbClr val="294054"/>
                </a:solidFill>
                <a:latin typeface="Manrope" pitchFamily="2" charset="0"/>
              </a:rPr>
              <a:t>FairPlay</a:t>
            </a:r>
            <a:r>
              <a:rPr lang="en-GB" sz="1600" dirty="0">
                <a:solidFill>
                  <a:srgbClr val="294054"/>
                </a:solidFill>
                <a:latin typeface="Manrope" pitchFamily="2" charset="0"/>
              </a:rPr>
              <a:t> Employer Scheme.</a:t>
            </a:r>
          </a:p>
        </p:txBody>
      </p:sp>
      <p:pic>
        <p:nvPicPr>
          <p:cNvPr id="5" name="Content Placeholder 4" descr="A close up of a sign&#10;&#10;Description automatically generated">
            <a:extLst>
              <a:ext uri="{FF2B5EF4-FFF2-40B4-BE49-F238E27FC236}">
                <a16:creationId xmlns:a16="http://schemas.microsoft.com/office/drawing/2014/main" id="{95C9CC60-F1B0-4675-B190-92B0A65691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7280" y="1972991"/>
            <a:ext cx="3272631" cy="157740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8743F37-3D53-40D6-856C-8DD42D79B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06" y="3550399"/>
            <a:ext cx="4224239" cy="2194792"/>
          </a:xfrm>
          <a:prstGeom prst="rect">
            <a:avLst/>
          </a:prstGeom>
        </p:spPr>
      </p:pic>
    </p:spTree>
    <p:extLst>
      <p:ext uri="{BB962C8B-B14F-4D97-AF65-F5344CB8AC3E}">
        <p14:creationId xmlns:p14="http://schemas.microsoft.com/office/powerpoint/2010/main" val="361543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a:lstStyle/>
          <a:p>
            <a:r>
              <a:rPr lang="en-GB" b="1" dirty="0">
                <a:solidFill>
                  <a:srgbClr val="294054"/>
                </a:solidFill>
                <a:latin typeface="Manrope" pitchFamily="2" charset="0"/>
              </a:rPr>
              <a:t>Benefits</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1097280" y="1845735"/>
            <a:ext cx="10058400" cy="4023360"/>
          </a:xfrm>
        </p:spPr>
        <p:txBody>
          <a:bodyPr>
            <a:noAutofit/>
          </a:bodyPr>
          <a:lstStyle/>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Competitive salary</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Civil Service Pension Scheme</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Flexi-time Scheme</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Discounted Gym Membership</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Health Cash Plan</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Discounted Purchase Schemes</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32 days annual leave plus bank holidays - pro rata for part time employees</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Hybrid working and excellent on-site facilities and equipment for home working</a:t>
            </a:r>
          </a:p>
          <a:p>
            <a:pPr marL="342900" lvl="0" indent="-342900">
              <a:spcBef>
                <a:spcPts val="600"/>
              </a:spcBef>
              <a:spcAft>
                <a:spcPts val="1000"/>
              </a:spcAft>
              <a:buClr>
                <a:srgbClr val="294054"/>
              </a:buClr>
              <a:buFont typeface="Symbol" panose="05050102010706020507" pitchFamily="18" charset="2"/>
              <a:buChar char=""/>
            </a:pPr>
            <a:r>
              <a:rPr lang="en-GB" sz="1600" dirty="0">
                <a:solidFill>
                  <a:srgbClr val="294054"/>
                </a:solidFill>
                <a:effectLst/>
                <a:latin typeface="Manrope" pitchFamily="2" charset="0"/>
                <a:ea typeface="Calibri" panose="020F0502020204030204" pitchFamily="34" charset="0"/>
                <a:cs typeface="Times New Roman" panose="02020603050405020304" pitchFamily="18" charset="0"/>
              </a:rPr>
              <a:t>Free external counselling and occupational health support  </a:t>
            </a:r>
          </a:p>
        </p:txBody>
      </p:sp>
    </p:spTree>
    <p:extLst>
      <p:ext uri="{BB962C8B-B14F-4D97-AF65-F5344CB8AC3E}">
        <p14:creationId xmlns:p14="http://schemas.microsoft.com/office/powerpoint/2010/main" val="352721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a:normAutofit/>
          </a:bodyPr>
          <a:lstStyle/>
          <a:p>
            <a:r>
              <a:rPr lang="en-GB" sz="7200" b="1" dirty="0">
                <a:solidFill>
                  <a:srgbClr val="294054"/>
                </a:solidFill>
                <a:latin typeface="Manrope" pitchFamily="2" charset="0"/>
              </a:rPr>
              <a:t>About the role</a:t>
            </a:r>
          </a:p>
        </p:txBody>
      </p:sp>
    </p:spTree>
    <p:extLst>
      <p:ext uri="{BB962C8B-B14F-4D97-AF65-F5344CB8AC3E}">
        <p14:creationId xmlns:p14="http://schemas.microsoft.com/office/powerpoint/2010/main" val="426538674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bf4e948-68b2-43c4-af7e-96cc69047a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7FC4A7443E9E4699EBD85206805065" ma:contentTypeVersion="17" ma:contentTypeDescription="Create a new document." ma:contentTypeScope="" ma:versionID="b3302da6e064851d4b8b0db964aaab17">
  <xsd:schema xmlns:xsd="http://www.w3.org/2001/XMLSchema" xmlns:xs="http://www.w3.org/2001/XMLSchema" xmlns:p="http://schemas.microsoft.com/office/2006/metadata/properties" xmlns:ns3="c2d3e7e5-f39a-43d6-96b9-70b22f584e05" xmlns:ns4="8bf4e948-68b2-43c4-af7e-96cc69047abf" targetNamespace="http://schemas.microsoft.com/office/2006/metadata/properties" ma:root="true" ma:fieldsID="08fc2db3decced337eea77aee6bea3f2" ns3:_="" ns4:_="">
    <xsd:import namespace="c2d3e7e5-f39a-43d6-96b9-70b22f584e05"/>
    <xsd:import namespace="8bf4e948-68b2-43c4-af7e-96cc69047ab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element ref="ns4:_activity"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3e7e5-f39a-43d6-96b9-70b22f584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f4e948-68b2-43c4-af7e-96cc69047ab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5481E-A568-4494-94AD-31D0C74FB14A}">
  <ds:schemaRefs>
    <ds:schemaRef ds:uri="http://schemas.microsoft.com/office/2006/documentManagement/types"/>
    <ds:schemaRef ds:uri="http://schemas.openxmlformats.org/package/2006/metadata/core-properties"/>
    <ds:schemaRef ds:uri="http://purl.org/dc/dcmitype/"/>
    <ds:schemaRef ds:uri="8bf4e948-68b2-43c4-af7e-96cc69047abf"/>
    <ds:schemaRef ds:uri="http://purl.org/dc/elements/1.1/"/>
    <ds:schemaRef ds:uri="http://schemas.microsoft.com/office/2006/metadata/properties"/>
    <ds:schemaRef ds:uri="http://schemas.microsoft.com/office/infopath/2007/PartnerControls"/>
    <ds:schemaRef ds:uri="c2d3e7e5-f39a-43d6-96b9-70b22f584e05"/>
    <ds:schemaRef ds:uri="http://www.w3.org/XML/1998/namespace"/>
    <ds:schemaRef ds:uri="http://purl.org/dc/terms/"/>
  </ds:schemaRefs>
</ds:datastoreItem>
</file>

<file path=customXml/itemProps2.xml><?xml version="1.0" encoding="utf-8"?>
<ds:datastoreItem xmlns:ds="http://schemas.openxmlformats.org/officeDocument/2006/customXml" ds:itemID="{109DDB32-2989-4486-9F5F-FAAFE101E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3e7e5-f39a-43d6-96b9-70b22f584e05"/>
    <ds:schemaRef ds:uri="8bf4e948-68b2-43c4-af7e-96cc69047a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F29227-FF93-4568-BE9C-73FF2B1749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3048</Words>
  <Application>Microsoft Office PowerPoint</Application>
  <PresentationFormat>Widescreen</PresentationFormat>
  <Paragraphs>225</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Manrope</vt:lpstr>
      <vt:lpstr>Symbol</vt:lpstr>
      <vt:lpstr>Wingdings</vt:lpstr>
      <vt:lpstr>Retrospect</vt:lpstr>
      <vt:lpstr>Complaints Standards Authority Engagement and Support Officer  Recruitment Pack  Closing Date: 5 pm Thursday 5 February 26</vt:lpstr>
      <vt:lpstr>Contents</vt:lpstr>
      <vt:lpstr>Introduction</vt:lpstr>
      <vt:lpstr>About the Ombudsman</vt:lpstr>
      <vt:lpstr>About the Ombudsman</vt:lpstr>
      <vt:lpstr>PowerPoint Presentation</vt:lpstr>
      <vt:lpstr>A FairPlay Employer</vt:lpstr>
      <vt:lpstr>Benefits</vt:lpstr>
      <vt:lpstr>About the role</vt:lpstr>
      <vt:lpstr>Job Description</vt:lpstr>
      <vt:lpstr>Purpose of the role</vt:lpstr>
      <vt:lpstr>Responsibilities </vt:lpstr>
      <vt:lpstr>Responsibilities Continued </vt:lpstr>
      <vt:lpstr>Responsibilities Continued  </vt:lpstr>
      <vt:lpstr>Responsibilities Continued  </vt:lpstr>
      <vt:lpstr>Responsibilities Continued  </vt:lpstr>
      <vt:lpstr>Requirements Person Specification</vt:lpstr>
      <vt:lpstr>Requirements Person Specification (Cont)</vt:lpstr>
      <vt:lpstr>Requirements Person Specification</vt:lpstr>
      <vt:lpstr>Special Conditions</vt:lpstr>
      <vt:lpstr>How to Apply</vt:lpstr>
      <vt:lpstr>Applying for the role </vt:lpstr>
      <vt:lpstr>PowerPoint Presentation</vt:lpstr>
      <vt:lpstr>Guidance on how to apply</vt:lpstr>
      <vt:lpstr>Submitting your application</vt:lpstr>
      <vt:lpstr>Recruitment &amp; Selection Process</vt:lpstr>
      <vt:lpstr>Recruitment &amp; Selection Process</vt:lpstr>
      <vt:lpstr>PowerPoint Presentation</vt:lpstr>
      <vt:lpstr>Data Protection</vt:lpstr>
      <vt:lpstr>Privacy Notice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Casework Officer Recruitment Pack Closing Date: Midday 27 January 2020</dc:title>
  <dc:creator>Marilyn Morgan</dc:creator>
  <cp:lastModifiedBy>Marilyn Garner</cp:lastModifiedBy>
  <cp:revision>78</cp:revision>
  <cp:lastPrinted>2020-02-18T09:53:17Z</cp:lastPrinted>
  <dcterms:created xsi:type="dcterms:W3CDTF">2020-02-17T14:10:40Z</dcterms:created>
  <dcterms:modified xsi:type="dcterms:W3CDTF">2026-01-09T15:51:05Z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0x0101004E7FC4A7443E9E4699EBD85206805065</vt:lpwstr>
  </property>
</Properties>
</file>