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34"/>
  </p:notesMasterIdLst>
  <p:sldIdLst>
    <p:sldId id="256" r:id="rId5"/>
    <p:sldId id="259" r:id="rId6"/>
    <p:sldId id="260" r:id="rId7"/>
    <p:sldId id="266" r:id="rId8"/>
    <p:sldId id="261" r:id="rId9"/>
    <p:sldId id="291" r:id="rId10"/>
    <p:sldId id="284" r:id="rId11"/>
    <p:sldId id="286" r:id="rId12"/>
    <p:sldId id="265" r:id="rId13"/>
    <p:sldId id="264" r:id="rId14"/>
    <p:sldId id="267" r:id="rId15"/>
    <p:sldId id="269" r:id="rId16"/>
    <p:sldId id="296" r:id="rId17"/>
    <p:sldId id="292" r:id="rId18"/>
    <p:sldId id="293" r:id="rId19"/>
    <p:sldId id="297" r:id="rId20"/>
    <p:sldId id="294" r:id="rId21"/>
    <p:sldId id="289" r:id="rId22"/>
    <p:sldId id="272" r:id="rId23"/>
    <p:sldId id="273" r:id="rId24"/>
    <p:sldId id="282" r:id="rId25"/>
    <p:sldId id="274" r:id="rId26"/>
    <p:sldId id="275" r:id="rId27"/>
    <p:sldId id="280" r:id="rId28"/>
    <p:sldId id="276" r:id="rId29"/>
    <p:sldId id="281" r:id="rId30"/>
    <p:sldId id="277" r:id="rId31"/>
    <p:sldId id="278" r:id="rId32"/>
    <p:sldId id="279" r:id="rId3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Morgan" initials="MM" lastIdx="7" clrIdx="0">
    <p:extLst>
      <p:ext uri="{19B8F6BF-5375-455C-9EA6-DF929625EA0E}">
        <p15:presenceInfo xmlns:p15="http://schemas.microsoft.com/office/powerpoint/2012/main" userId="S-1-5-21-497472960-4190691864-3839655171-2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54"/>
    <a:srgbClr val="3869FF"/>
    <a:srgbClr val="178ED5"/>
    <a:srgbClr val="1DCC80"/>
    <a:srgbClr val="26BE7C"/>
    <a:srgbClr val="4ADEE3"/>
    <a:srgbClr val="86C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76" d="100"/>
          <a:sy n="76" d="100"/>
        </p:scale>
        <p:origin x="126"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lyn Garner" userId="d82336c5-a7e7-43bf-9a09-8749e6d8a54f" providerId="ADAL" clId="{EE3A9C7C-45C8-4ACA-ACD6-A5D14A828047}"/>
    <pc:docChg chg="modSld">
      <pc:chgData name="Marilyn Garner" userId="d82336c5-a7e7-43bf-9a09-8749e6d8a54f" providerId="ADAL" clId="{EE3A9C7C-45C8-4ACA-ACD6-A5D14A828047}" dt="2026-06-17T16:42:38.967" v="438" actId="20577"/>
      <pc:docMkLst>
        <pc:docMk/>
      </pc:docMkLst>
      <pc:sldChg chg="modSp mod">
        <pc:chgData name="Marilyn Garner" userId="d82336c5-a7e7-43bf-9a09-8749e6d8a54f" providerId="ADAL" clId="{EE3A9C7C-45C8-4ACA-ACD6-A5D14A828047}" dt="2026-06-17T16:38:15.679" v="22" actId="20577"/>
        <pc:sldMkLst>
          <pc:docMk/>
          <pc:sldMk cId="3353607818" sldId="256"/>
        </pc:sldMkLst>
        <pc:spChg chg="mod">
          <ac:chgData name="Marilyn Garner" userId="d82336c5-a7e7-43bf-9a09-8749e6d8a54f" providerId="ADAL" clId="{EE3A9C7C-45C8-4ACA-ACD6-A5D14A828047}" dt="2026-06-17T16:38:15.679" v="22" actId="20577"/>
          <ac:spMkLst>
            <pc:docMk/>
            <pc:sldMk cId="3353607818" sldId="256"/>
            <ac:spMk id="2" creationId="{6472B201-8608-47DF-B9AF-8D39140E95E8}"/>
          </ac:spMkLst>
        </pc:spChg>
      </pc:sldChg>
      <pc:sldChg chg="modSp mod">
        <pc:chgData name="Marilyn Garner" userId="d82336c5-a7e7-43bf-9a09-8749e6d8a54f" providerId="ADAL" clId="{EE3A9C7C-45C8-4ACA-ACD6-A5D14A828047}" dt="2026-06-17T16:42:38.967" v="438" actId="20577"/>
        <pc:sldMkLst>
          <pc:docMk/>
          <pc:sldMk cId="1906281909" sldId="281"/>
        </pc:sldMkLst>
        <pc:spChg chg="mod">
          <ac:chgData name="Marilyn Garner" userId="d82336c5-a7e7-43bf-9a09-8749e6d8a54f" providerId="ADAL" clId="{EE3A9C7C-45C8-4ACA-ACD6-A5D14A828047}" dt="2026-06-17T16:42:38.967" v="438" actId="20577"/>
          <ac:spMkLst>
            <pc:docMk/>
            <pc:sldMk cId="1906281909" sldId="281"/>
            <ac:spMk id="3" creationId="{0D84B41B-C4E8-4CBA-A914-895992C0E71E}"/>
          </ac:spMkLst>
        </pc:spChg>
      </pc:sldChg>
      <pc:sldChg chg="modSp mod">
        <pc:chgData name="Marilyn Garner" userId="d82336c5-a7e7-43bf-9a09-8749e6d8a54f" providerId="ADAL" clId="{EE3A9C7C-45C8-4ACA-ACD6-A5D14A828047}" dt="2026-06-17T16:42:02.232" v="420" actId="6549"/>
        <pc:sldMkLst>
          <pc:docMk/>
          <pc:sldMk cId="2022846019" sldId="282"/>
        </pc:sldMkLst>
        <pc:spChg chg="mod">
          <ac:chgData name="Marilyn Garner" userId="d82336c5-a7e7-43bf-9a09-8749e6d8a54f" providerId="ADAL" clId="{EE3A9C7C-45C8-4ACA-ACD6-A5D14A828047}" dt="2026-06-17T16:42:02.232" v="420" actId="6549"/>
          <ac:spMkLst>
            <pc:docMk/>
            <pc:sldMk cId="2022846019" sldId="282"/>
            <ac:spMk id="3" creationId="{0D84B41B-C4E8-4CBA-A914-895992C0E71E}"/>
          </ac:spMkLst>
        </pc:spChg>
      </pc:sldChg>
      <pc:sldChg chg="modSp mod">
        <pc:chgData name="Marilyn Garner" userId="d82336c5-a7e7-43bf-9a09-8749e6d8a54f" providerId="ADAL" clId="{EE3A9C7C-45C8-4ACA-ACD6-A5D14A828047}" dt="2026-06-17T16:41:37.810" v="405" actId="20577"/>
        <pc:sldMkLst>
          <pc:docMk/>
          <pc:sldMk cId="1325921463" sldId="289"/>
        </pc:sldMkLst>
        <pc:spChg chg="mod">
          <ac:chgData name="Marilyn Garner" userId="d82336c5-a7e7-43bf-9a09-8749e6d8a54f" providerId="ADAL" clId="{EE3A9C7C-45C8-4ACA-ACD6-A5D14A828047}" dt="2026-06-17T16:41:37.810" v="405" actId="20577"/>
          <ac:spMkLst>
            <pc:docMk/>
            <pc:sldMk cId="1325921463" sldId="289"/>
            <ac:spMk id="3" creationId="{0D84B41B-C4E8-4CBA-A914-895992C0E7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859FE6B-2680-4F0F-AECF-9641187DBB0C}" type="datetimeFigureOut">
              <a:rPr lang="en-GB" smtClean="0"/>
              <a:t>17/06/2026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03ECCF4-BC8A-41A0-8BAE-EA079F04D050}" type="slidenum">
              <a:rPr lang="en-GB" smtClean="0"/>
              <a:t>‹#›</a:t>
            </a:fld>
            <a:endParaRPr lang="en-GB"/>
          </a:p>
        </p:txBody>
      </p:sp>
    </p:spTree>
    <p:extLst>
      <p:ext uri="{BB962C8B-B14F-4D97-AF65-F5344CB8AC3E}">
        <p14:creationId xmlns:p14="http://schemas.microsoft.com/office/powerpoint/2010/main" val="173518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 y="6334316"/>
            <a:ext cx="12192000" cy="66484"/>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4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21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solidFill>
              <a:srgbClr val="294054"/>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83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97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6/17/2026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228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11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93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DE50D6-574B-40AF-946F-D52A04ADE379}" type="datetime1">
              <a:rPr lang="en-US" smtClean="0"/>
              <a:t>6/17/2026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83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2884F1-FFEA-405F-9602-3DCA865EDA4E}" type="datetime1">
              <a:rPr lang="en-US" smtClean="0"/>
              <a:t>6/17/2026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842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6/17/2026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6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291B17-9318-49DB-B28B-6E5994AE9581}" type="datetime1">
              <a:rPr lang="en-US" smtClean="0"/>
              <a:t>6/17/2026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54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gislation.gov.uk/ukpga/2018/12/contents" TargetMode="External"/><Relationship Id="rId2" Type="http://schemas.openxmlformats.org/officeDocument/2006/relationships/hyperlink" Target="https://ico.org.uk/for-organisations/guide-to-data-protection/guide-to-the-general-data-protection-regulation-gdp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ombudsman.wa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673681E1-173B-449A-A874-463C15FBE32B}"/>
              </a:ext>
            </a:extLst>
          </p:cNvPr>
          <p:cNvPicPr>
            <a:picLocks noChangeAspect="1"/>
          </p:cNvPicPr>
          <p:nvPr/>
        </p:nvPicPr>
        <p:blipFill rotWithShape="1">
          <a:blip r:embed="rId2">
            <a:duotone>
              <a:schemeClr val="bg2">
                <a:shade val="45000"/>
                <a:satMod val="135000"/>
              </a:schemeClr>
              <a:prstClr val="white"/>
            </a:duotone>
            <a:alphaModFix amt="15000"/>
          </a:blip>
          <a:srcRect t="21329"/>
          <a:stretch/>
        </p:blipFill>
        <p:spPr>
          <a:xfrm>
            <a:off x="20" y="10"/>
            <a:ext cx="12191980" cy="6857990"/>
          </a:xfrm>
          <a:prstGeom prst="rect">
            <a:avLst/>
          </a:prstGeom>
          <a:solidFill>
            <a:schemeClr val="bg1"/>
          </a:solidFill>
        </p:spPr>
      </p:pic>
      <p:sp>
        <p:nvSpPr>
          <p:cNvPr id="2" name="Title 1">
            <a:extLst>
              <a:ext uri="{FF2B5EF4-FFF2-40B4-BE49-F238E27FC236}">
                <a16:creationId xmlns:a16="http://schemas.microsoft.com/office/drawing/2014/main" id="{6472B201-8608-47DF-B9AF-8D39140E95E8}"/>
              </a:ext>
            </a:extLst>
          </p:cNvPr>
          <p:cNvSpPr>
            <a:spLocks noGrp="1"/>
          </p:cNvSpPr>
          <p:nvPr>
            <p:ph type="ctrTitle"/>
          </p:nvPr>
        </p:nvSpPr>
        <p:spPr>
          <a:xfrm>
            <a:off x="618024" y="1866890"/>
            <a:ext cx="10507176" cy="3302000"/>
          </a:xfrm>
        </p:spPr>
        <p:txBody>
          <a:bodyPr>
            <a:noAutofit/>
          </a:bodyPr>
          <a:lstStyle/>
          <a:p>
            <a:r>
              <a:rPr lang="en-GB" sz="6400" b="1" dirty="0">
                <a:solidFill>
                  <a:srgbClr val="294054"/>
                </a:solidFill>
                <a:latin typeface="Manrope" pitchFamily="2" charset="0"/>
              </a:rPr>
              <a:t>Investigation Officer </a:t>
            </a:r>
            <a:br>
              <a:rPr lang="en-GB" sz="6400" b="1" dirty="0">
                <a:solidFill>
                  <a:srgbClr val="294054"/>
                </a:solidFill>
                <a:latin typeface="Manrope" pitchFamily="2" charset="0"/>
              </a:rPr>
            </a:br>
            <a:r>
              <a:rPr lang="en-GB" sz="6400" b="1" dirty="0">
                <a:solidFill>
                  <a:srgbClr val="294054"/>
                </a:solidFill>
                <a:latin typeface="Manrope" pitchFamily="2" charset="0"/>
              </a:rPr>
              <a:t>Recruitment Pack</a:t>
            </a:r>
            <a:br>
              <a:rPr lang="en-GB" sz="6600" b="1" dirty="0">
                <a:solidFill>
                  <a:srgbClr val="86C9F2"/>
                </a:solidFill>
                <a:latin typeface="Manrope" pitchFamily="2" charset="0"/>
              </a:rPr>
            </a:br>
            <a:r>
              <a:rPr lang="en-GB" sz="4400" b="1" dirty="0">
                <a:solidFill>
                  <a:srgbClr val="3869FF"/>
                </a:solidFill>
                <a:latin typeface="Manrope" pitchFamily="2" charset="0"/>
              </a:rPr>
              <a:t>Closing Date: 5 pm Tuesday 14 July</a:t>
            </a:r>
          </a:p>
        </p:txBody>
      </p:sp>
      <p:pic>
        <p:nvPicPr>
          <p:cNvPr id="4" name="Picture 3" descr="A picture containing font, graphics, text, graphic design&#10;&#10;Description automatically generated">
            <a:extLst>
              <a:ext uri="{FF2B5EF4-FFF2-40B4-BE49-F238E27FC236}">
                <a16:creationId xmlns:a16="http://schemas.microsoft.com/office/drawing/2014/main" id="{71BCA77A-E17E-4813-EC59-595A37D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4" y="534338"/>
            <a:ext cx="3640467" cy="1154772"/>
          </a:xfrm>
          <a:prstGeom prst="rect">
            <a:avLst/>
          </a:prstGeom>
        </p:spPr>
      </p:pic>
    </p:spTree>
    <p:extLst>
      <p:ext uri="{BB962C8B-B14F-4D97-AF65-F5344CB8AC3E}">
        <p14:creationId xmlns:p14="http://schemas.microsoft.com/office/powerpoint/2010/main" val="335360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Job Description</a:t>
            </a:r>
          </a:p>
        </p:txBody>
      </p:sp>
      <p:graphicFrame>
        <p:nvGraphicFramePr>
          <p:cNvPr id="4" name="Table 4">
            <a:extLst>
              <a:ext uri="{FF2B5EF4-FFF2-40B4-BE49-F238E27FC236}">
                <a16:creationId xmlns:a16="http://schemas.microsoft.com/office/drawing/2014/main" id="{20A85C4F-AB9A-41F2-B4AC-40EDEACB1062}"/>
              </a:ext>
            </a:extLst>
          </p:cNvPr>
          <p:cNvGraphicFramePr>
            <a:graphicFrameLocks noGrp="1"/>
          </p:cNvGraphicFramePr>
          <p:nvPr>
            <p:ph idx="1"/>
            <p:extLst>
              <p:ext uri="{D42A27DB-BD31-4B8C-83A1-F6EECF244321}">
                <p14:modId xmlns:p14="http://schemas.microsoft.com/office/powerpoint/2010/main" val="3417681524"/>
              </p:ext>
            </p:extLst>
          </p:nvPr>
        </p:nvGraphicFramePr>
        <p:xfrm>
          <a:off x="1066800" y="2032530"/>
          <a:ext cx="10058400" cy="3977640"/>
        </p:xfrm>
        <a:graphic>
          <a:graphicData uri="http://schemas.openxmlformats.org/drawingml/2006/table">
            <a:tbl>
              <a:tblPr firstRow="1" bandRow="1">
                <a:tableStyleId>{5C22544A-7EE6-4342-B048-85BDC9FD1C3A}</a:tableStyleId>
              </a:tblPr>
              <a:tblGrid>
                <a:gridCol w="3017837">
                  <a:extLst>
                    <a:ext uri="{9D8B030D-6E8A-4147-A177-3AD203B41FA5}">
                      <a16:colId xmlns:a16="http://schemas.microsoft.com/office/drawing/2014/main" val="1298046473"/>
                    </a:ext>
                  </a:extLst>
                </a:gridCol>
                <a:gridCol w="7040563">
                  <a:extLst>
                    <a:ext uri="{9D8B030D-6E8A-4147-A177-3AD203B41FA5}">
                      <a16:colId xmlns:a16="http://schemas.microsoft.com/office/drawing/2014/main" val="2385892233"/>
                    </a:ext>
                  </a:extLst>
                </a:gridCol>
              </a:tblGrid>
              <a:tr h="370840">
                <a:tc>
                  <a:txBody>
                    <a:bodyPr/>
                    <a:lstStyle/>
                    <a:p>
                      <a:endParaRPr lang="en-GB" dirty="0">
                        <a:latin typeface="Manrope" pitchFamily="2" charset="0"/>
                      </a:endParaRPr>
                    </a:p>
                  </a:txBody>
                  <a:tcPr>
                    <a:solidFill>
                      <a:srgbClr val="294054"/>
                    </a:solidFill>
                  </a:tcPr>
                </a:tc>
                <a:tc>
                  <a:txBody>
                    <a:bodyPr/>
                    <a:lstStyle/>
                    <a:p>
                      <a:r>
                        <a:rPr lang="en-GB" dirty="0">
                          <a:latin typeface="Manrope" pitchFamily="2" charset="0"/>
                        </a:rPr>
                        <a:t>Job Title</a:t>
                      </a:r>
                    </a:p>
                  </a:txBody>
                  <a:tcPr>
                    <a:solidFill>
                      <a:srgbClr val="294054"/>
                    </a:solidFill>
                  </a:tcPr>
                </a:tc>
                <a:extLst>
                  <a:ext uri="{0D108BD9-81ED-4DB2-BD59-A6C34878D82A}">
                    <a16:rowId xmlns:a16="http://schemas.microsoft.com/office/drawing/2014/main" val="2322731753"/>
                  </a:ext>
                </a:extLst>
              </a:tr>
              <a:tr h="370840">
                <a:tc>
                  <a:txBody>
                    <a:bodyPr/>
                    <a:lstStyle/>
                    <a:p>
                      <a:r>
                        <a:rPr lang="en-GB" b="1" dirty="0">
                          <a:latin typeface="Manrope" pitchFamily="2" charset="0"/>
                        </a:rPr>
                        <a:t>Role:</a:t>
                      </a:r>
                    </a:p>
                  </a:txBody>
                  <a:tcPr/>
                </a:tc>
                <a:tc>
                  <a:txBody>
                    <a:bodyPr/>
                    <a:lstStyle/>
                    <a:p>
                      <a:r>
                        <a:rPr lang="en-GB" b="1" dirty="0">
                          <a:latin typeface="Manrope" pitchFamily="2" charset="0"/>
                        </a:rPr>
                        <a:t>Investigation Officer</a:t>
                      </a:r>
                    </a:p>
                  </a:txBody>
                  <a:tcPr/>
                </a:tc>
                <a:extLst>
                  <a:ext uri="{0D108BD9-81ED-4DB2-BD59-A6C34878D82A}">
                    <a16:rowId xmlns:a16="http://schemas.microsoft.com/office/drawing/2014/main" val="497560726"/>
                  </a:ext>
                </a:extLst>
              </a:tr>
              <a:tr h="370840">
                <a:tc rowSpan="2">
                  <a:txBody>
                    <a:bodyPr/>
                    <a:lstStyle/>
                    <a:p>
                      <a:r>
                        <a:rPr lang="en-GB" b="1" dirty="0">
                          <a:latin typeface="Manrope" pitchFamily="2" charset="0"/>
                        </a:rPr>
                        <a:t>Salary:</a:t>
                      </a:r>
                    </a:p>
                    <a:p>
                      <a:endParaRPr lang="en-GB" b="1" dirty="0">
                        <a:latin typeface="Manrope" pitchFamily="2" charset="0"/>
                      </a:endParaRPr>
                    </a:p>
                  </a:txBody>
                  <a:tcPr/>
                </a:tc>
                <a:tc>
                  <a:txBody>
                    <a:bodyPr/>
                    <a:lstStyle/>
                    <a:p>
                      <a:r>
                        <a:rPr lang="en-GB" dirty="0">
                          <a:latin typeface="Manrope" pitchFamily="2" charset="0"/>
                        </a:rPr>
                        <a:t>£39,864 - £51,357 PSOW Grade INV8 – INV12</a:t>
                      </a:r>
                    </a:p>
                  </a:txBody>
                  <a:tcPr/>
                </a:tc>
                <a:extLst>
                  <a:ext uri="{0D108BD9-81ED-4DB2-BD59-A6C34878D82A}">
                    <a16:rowId xmlns:a16="http://schemas.microsoft.com/office/drawing/2014/main" val="3774880727"/>
                  </a:ext>
                </a:extLst>
              </a:tr>
              <a:tr h="370840">
                <a:tc vMerge="1">
                  <a:txBody>
                    <a:bodyPr/>
                    <a:lstStyle/>
                    <a:p>
                      <a:endParaRPr dirty="0"/>
                    </a:p>
                  </a:txBody>
                  <a:tcPr/>
                </a:tc>
                <a:tc>
                  <a:txBody>
                    <a:bodyPr/>
                    <a:lstStyle/>
                    <a:p>
                      <a:r>
                        <a:rPr lang="en-GB" dirty="0">
                          <a:latin typeface="Manrope" pitchFamily="2" charset="0"/>
                        </a:rPr>
                        <a:t>(Annual incremental progression)</a:t>
                      </a:r>
                    </a:p>
                  </a:txBody>
                  <a:tcPr/>
                </a:tc>
                <a:extLst>
                  <a:ext uri="{0D108BD9-81ED-4DB2-BD59-A6C34878D82A}">
                    <a16:rowId xmlns:a16="http://schemas.microsoft.com/office/drawing/2014/main" val="892074764"/>
                  </a:ext>
                </a:extLst>
              </a:tr>
              <a:tr h="370840">
                <a:tc>
                  <a:txBody>
                    <a:bodyPr/>
                    <a:lstStyle/>
                    <a:p>
                      <a:r>
                        <a:rPr lang="en-GB" b="1" dirty="0">
                          <a:latin typeface="Manrope" pitchFamily="2" charset="0"/>
                        </a:rPr>
                        <a:t>Responsible to:</a:t>
                      </a:r>
                    </a:p>
                  </a:txBody>
                  <a:tcPr/>
                </a:tc>
                <a:tc>
                  <a:txBody>
                    <a:bodyPr/>
                    <a:lstStyle/>
                    <a:p>
                      <a:r>
                        <a:rPr lang="en-GB" dirty="0">
                          <a:latin typeface="Manrope" pitchFamily="2" charset="0"/>
                        </a:rPr>
                        <a:t>Head of Public Service Complaints</a:t>
                      </a:r>
                    </a:p>
                  </a:txBody>
                  <a:tcPr/>
                </a:tc>
                <a:extLst>
                  <a:ext uri="{0D108BD9-81ED-4DB2-BD59-A6C34878D82A}">
                    <a16:rowId xmlns:a16="http://schemas.microsoft.com/office/drawing/2014/main" val="2087571915"/>
                  </a:ext>
                </a:extLst>
              </a:tr>
              <a:tr h="370840">
                <a:tc>
                  <a:txBody>
                    <a:bodyPr/>
                    <a:lstStyle/>
                    <a:p>
                      <a:r>
                        <a:rPr lang="en-GB" b="1" dirty="0">
                          <a:latin typeface="Manrope" pitchFamily="2" charset="0"/>
                        </a:rPr>
                        <a:t>Contract Type:</a:t>
                      </a:r>
                    </a:p>
                  </a:txBody>
                  <a:tcPr/>
                </a:tc>
                <a:tc>
                  <a:txBody>
                    <a:bodyPr/>
                    <a:lstStyle/>
                    <a:p>
                      <a:r>
                        <a:rPr lang="en-GB" dirty="0">
                          <a:latin typeface="Manrope" pitchFamily="2" charset="0"/>
                        </a:rPr>
                        <a:t>Permanent – 37 hours per week</a:t>
                      </a:r>
                    </a:p>
                  </a:txBody>
                  <a:tcPr/>
                </a:tc>
                <a:extLst>
                  <a:ext uri="{0D108BD9-81ED-4DB2-BD59-A6C34878D82A}">
                    <a16:rowId xmlns:a16="http://schemas.microsoft.com/office/drawing/2014/main" val="1756693564"/>
                  </a:ext>
                </a:extLst>
              </a:tr>
              <a:tr h="370840">
                <a:tc>
                  <a:txBody>
                    <a:bodyPr/>
                    <a:lstStyle/>
                    <a:p>
                      <a:r>
                        <a:rPr lang="en-GB" b="1" dirty="0">
                          <a:latin typeface="Manrope" pitchFamily="2" charset="0"/>
                        </a:rPr>
                        <a:t>Annual Leave:</a:t>
                      </a:r>
                    </a:p>
                  </a:txBody>
                  <a:tcPr/>
                </a:tc>
                <a:tc>
                  <a:txBody>
                    <a:bodyPr/>
                    <a:lstStyle/>
                    <a:p>
                      <a:r>
                        <a:rPr lang="en-GB" dirty="0">
                          <a:latin typeface="Manrope" pitchFamily="2" charset="0"/>
                        </a:rPr>
                        <a:t>32 days per year plus public holidays </a:t>
                      </a:r>
                    </a:p>
                  </a:txBody>
                  <a:tcPr/>
                </a:tc>
                <a:extLst>
                  <a:ext uri="{0D108BD9-81ED-4DB2-BD59-A6C34878D82A}">
                    <a16:rowId xmlns:a16="http://schemas.microsoft.com/office/drawing/2014/main" val="3866537693"/>
                  </a:ext>
                </a:extLst>
              </a:tr>
              <a:tr h="370840">
                <a:tc>
                  <a:txBody>
                    <a:bodyPr/>
                    <a:lstStyle/>
                    <a:p>
                      <a:r>
                        <a:rPr lang="en-GB" b="1" dirty="0">
                          <a:latin typeface="Manrope" pitchFamily="2" charset="0"/>
                        </a:rPr>
                        <a:t>Pension Scheme:</a:t>
                      </a:r>
                    </a:p>
                  </a:txBody>
                  <a:tcPr/>
                </a:tc>
                <a:tc>
                  <a:txBody>
                    <a:bodyPr/>
                    <a:lstStyle/>
                    <a:p>
                      <a:r>
                        <a:rPr lang="en-GB" dirty="0">
                          <a:latin typeface="Manrope" pitchFamily="2" charset="0"/>
                        </a:rPr>
                        <a:t>Civil Service Pension Scheme</a:t>
                      </a:r>
                    </a:p>
                  </a:txBody>
                  <a:tcPr/>
                </a:tc>
                <a:extLst>
                  <a:ext uri="{0D108BD9-81ED-4DB2-BD59-A6C34878D82A}">
                    <a16:rowId xmlns:a16="http://schemas.microsoft.com/office/drawing/2014/main" val="2375040061"/>
                  </a:ext>
                </a:extLst>
              </a:tr>
              <a:tr h="370840">
                <a:tc>
                  <a:txBody>
                    <a:bodyPr/>
                    <a:lstStyle/>
                    <a:p>
                      <a:r>
                        <a:rPr lang="en-GB" b="1" dirty="0">
                          <a:latin typeface="Manrope" pitchFamily="2" charset="0"/>
                        </a:rPr>
                        <a:t>Location:</a:t>
                      </a:r>
                    </a:p>
                  </a:txBody>
                  <a:tcPr/>
                </a:tc>
                <a:tc>
                  <a:txBody>
                    <a:bodyPr/>
                    <a:lstStyle/>
                    <a:p>
                      <a:r>
                        <a:rPr lang="en-GB" dirty="0">
                          <a:latin typeface="Manrope" pitchFamily="2" charset="0"/>
                        </a:rPr>
                        <a:t>Hybrid Working (Bridgend/Home) or Remote Working</a:t>
                      </a:r>
                    </a:p>
                  </a:txBody>
                  <a:tcPr/>
                </a:tc>
                <a:extLst>
                  <a:ext uri="{0D108BD9-81ED-4DB2-BD59-A6C34878D82A}">
                    <a16:rowId xmlns:a16="http://schemas.microsoft.com/office/drawing/2014/main" val="2058129577"/>
                  </a:ext>
                </a:extLst>
              </a:tr>
              <a:tr h="370840">
                <a:tc>
                  <a:txBody>
                    <a:bodyPr/>
                    <a:lstStyle/>
                    <a:p>
                      <a:r>
                        <a:rPr lang="en-GB" b="1" dirty="0">
                          <a:latin typeface="Manrope" pitchFamily="2" charset="0"/>
                        </a:rPr>
                        <a:t>Welsh Language Requirements:</a:t>
                      </a:r>
                    </a:p>
                  </a:txBody>
                  <a:tcPr/>
                </a:tc>
                <a:tc>
                  <a:txBody>
                    <a:bodyPr/>
                    <a:lstStyle/>
                    <a:p>
                      <a:r>
                        <a:rPr lang="en-GB" dirty="0">
                          <a:latin typeface="Manrope" pitchFamily="2" charset="0"/>
                        </a:rPr>
                        <a:t>Welsh Language Desirable</a:t>
                      </a:r>
                    </a:p>
                  </a:txBody>
                  <a:tcPr/>
                </a:tc>
                <a:extLst>
                  <a:ext uri="{0D108BD9-81ED-4DB2-BD59-A6C34878D82A}">
                    <a16:rowId xmlns:a16="http://schemas.microsoft.com/office/drawing/2014/main" val="2441009227"/>
                  </a:ext>
                </a:extLst>
              </a:tr>
            </a:tbl>
          </a:graphicData>
        </a:graphic>
      </p:graphicFrame>
    </p:spTree>
    <p:extLst>
      <p:ext uri="{BB962C8B-B14F-4D97-AF65-F5344CB8AC3E}">
        <p14:creationId xmlns:p14="http://schemas.microsoft.com/office/powerpoint/2010/main" val="30353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Purpose of the role</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065623" cy="4023360"/>
          </a:xfrm>
        </p:spPr>
        <p:txBody>
          <a:bodyPr>
            <a:normAutofit/>
          </a:bodyPr>
          <a:lstStyle/>
          <a:p>
            <a:pPr>
              <a:lnSpc>
                <a:spcPct val="107000"/>
              </a:lnSpc>
              <a:spcAft>
                <a:spcPts val="800"/>
              </a:spcAft>
            </a:pPr>
            <a:r>
              <a:rPr lang="en-GB" sz="1600" dirty="0">
                <a:effectLst/>
                <a:latin typeface="Arial" panose="020B0604020202020204" pitchFamily="34" charset="0"/>
                <a:ea typeface="Calibri" panose="020F0502020204030204" pitchFamily="34" charset="0"/>
              </a:rPr>
              <a:t>The role of an Investigation Officer is to provide an efficient, courteous, informative and responsive service to members of the public who contact the Ombudsman in addition to assessing and investigating complaints made to the Ombudsman.  </a:t>
            </a:r>
            <a:endParaRPr lang="en-GB" sz="1600" dirty="0"/>
          </a:p>
          <a:p>
            <a:pPr indent="-360000">
              <a:buFont typeface="Wingdings" panose="05000000000000000000" pitchFamily="2" charset="2"/>
              <a:buChar char="q"/>
            </a:pPr>
            <a:endParaRPr lang="en-GB" sz="1600" dirty="0"/>
          </a:p>
        </p:txBody>
      </p:sp>
    </p:spTree>
    <p:extLst>
      <p:ext uri="{BB962C8B-B14F-4D97-AF65-F5344CB8AC3E}">
        <p14:creationId xmlns:p14="http://schemas.microsoft.com/office/powerpoint/2010/main" val="90530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371600"/>
            <a:ext cx="10058400" cy="4912922"/>
          </a:xfrm>
        </p:spPr>
        <p:txBody>
          <a:bodyPr>
            <a:noAutofit/>
          </a:bodyPr>
          <a:lstStyle/>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Assess, determine and investigate complaints made to the Ombudsman in accordance with the operational procedures and standards determined by the Ombudsman and within the authority delegated by her  </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Attempt, </a:t>
            </a:r>
            <a:r>
              <a:rPr lang="en-US" sz="1600" dirty="0">
                <a:effectLst/>
                <a:latin typeface="Manrope"/>
                <a:ea typeface="Calibri" panose="020F0502020204030204" pitchFamily="34" charset="0"/>
                <a:cs typeface="Times New Roman" panose="02020603050405020304" pitchFamily="18" charset="0"/>
              </a:rPr>
              <a:t>where appropriate, a quick informal resolution of complaints or investigate these such complaints as required</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Negotiate and secure local settlements with appropriate outcomes</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Reach conclusions, propose findings and recommendations to the Ombudsman during full investigations while acting within the Ombudsman delegated authority in a timely manner</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Draft and issue relevant decision letters, resolution letters and reports in accordance with the Ombudsman’s operational procedures</a:t>
            </a: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Ensure as appropriate that compliance with recommendations made to listed authorities is monitored and evaluated</a:t>
            </a: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Provide advice and guidance to members of the public or representatives of bodies within jurisdiction as required and in accordance with the operational procedures and standards determined by the Ombudsman</a:t>
            </a: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r>
              <a:rPr lang="en-GB" sz="1600" dirty="0">
                <a:effectLst/>
                <a:latin typeface="Manrope"/>
                <a:ea typeface="Calibri" panose="020F0502020204030204" pitchFamily="34" charset="0"/>
                <a:cs typeface="Times New Roman" panose="02020603050405020304" pitchFamily="18" charset="0"/>
              </a:rPr>
              <a:t>Update the case management systems as necessary</a:t>
            </a:r>
          </a:p>
          <a:p>
            <a:pPr marL="0" indent="0">
              <a:buClr>
                <a:srgbClr val="294054"/>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457200">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838200"/>
            <a:ext cx="10058400" cy="774700"/>
          </a:xfrm>
        </p:spPr>
        <p:txBody>
          <a:bodyPr>
            <a:normAutofit fontScale="90000"/>
          </a:bodyPr>
          <a:lstStyle/>
          <a:p>
            <a:r>
              <a:rPr lang="en-GB" b="1" dirty="0">
                <a:solidFill>
                  <a:srgbClr val="294054"/>
                </a:solidFill>
                <a:latin typeface="Manrope" pitchFamily="2" charset="0"/>
              </a:rPr>
              <a:t>Responsibilities</a:t>
            </a:r>
            <a:br>
              <a:rPr lang="en-GB" b="1" dirty="0">
                <a:solidFill>
                  <a:srgbClr val="294054"/>
                </a:solidFill>
                <a:latin typeface="Manrope" pitchFamily="2" charset="0"/>
              </a:rPr>
            </a:br>
            <a:endParaRPr lang="en-GB" b="1" dirty="0">
              <a:solidFill>
                <a:srgbClr val="294054"/>
              </a:solidFill>
              <a:latin typeface="Manrope" pitchFamily="2" charset="0"/>
            </a:endParaRPr>
          </a:p>
        </p:txBody>
      </p:sp>
    </p:spTree>
    <p:extLst>
      <p:ext uri="{BB962C8B-B14F-4D97-AF65-F5344CB8AC3E}">
        <p14:creationId xmlns:p14="http://schemas.microsoft.com/office/powerpoint/2010/main" val="221093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Keep abreast of current developments in law and current practices appropriate to the Ombudsman’s jurisdiction</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Assist senior colleagues with any other duties including representing the Ombudsman at legal hearings or at meetings with external bodies which from time to time may be allocated to you by a senior colleague</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Follow all PSOW policies and procedures as laid out in the policy documents, induction packs, the intranet etc.</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Contribute to PSOW’s commitment to good information handling practices by complying with Data Protection Law and PSOW policies and procedures, particularly in respect of any personal data or confidential material</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Take reasonable care of own wellbeing and health and sa</a:t>
            </a:r>
            <a:r>
              <a:rPr lang="en-US" sz="1600" dirty="0">
                <a:latin typeface="Manrope"/>
                <a:ea typeface="Calibri" panose="020F0502020204030204" pitchFamily="34" charset="0"/>
                <a:cs typeface="Times New Roman" panose="02020603050405020304" pitchFamily="18" charset="0"/>
              </a:rPr>
              <a:t>fety of others who may be affected by those actions</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Undertake any other duties, commensurate with the skills and experience expected for this role, which from time to time may be allocated by a relevant line manager</a:t>
            </a:r>
          </a:p>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a:lstStyle/>
          <a:p>
            <a:r>
              <a:rPr lang="en-GB" b="1" dirty="0">
                <a:solidFill>
                  <a:srgbClr val="294054"/>
                </a:solidFill>
                <a:latin typeface="Manrope" pitchFamily="2" charset="0"/>
              </a:rPr>
              <a:t>Responsibilities Continued </a:t>
            </a:r>
          </a:p>
        </p:txBody>
      </p:sp>
    </p:spTree>
    <p:extLst>
      <p:ext uri="{BB962C8B-B14F-4D97-AF65-F5344CB8AC3E}">
        <p14:creationId xmlns:p14="http://schemas.microsoft.com/office/powerpoint/2010/main" val="37589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Operate across the whole of the Ombudsman’s current or future jurisdiction and in whichever operational team the Ombudsman considers appropriate to meet the objectives of the service</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Act in accordance with the Ombudsman’s Values at all times:</a:t>
            </a:r>
          </a:p>
          <a:p>
            <a:pPr marL="457200" indent="0" algn="jus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Achievement</a:t>
            </a:r>
            <a:r>
              <a:rPr lang="en-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en-GB" sz="1800" spc="-25" dirty="0">
                <a:effectLst/>
                <a:latin typeface="Arial" panose="020B0604020202020204" pitchFamily="34" charset="0"/>
                <a:ea typeface="Times New Roman" panose="02020603050405020304" pitchFamily="18" charset="0"/>
                <a:cs typeface="Arial" panose="020B0604020202020204" pitchFamily="34" charset="0"/>
              </a:rPr>
              <a:t>	Doing the best you can</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Togetherness</a:t>
            </a:r>
            <a:r>
              <a:rPr lang="en-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en-GB" sz="1800" spc="-25" dirty="0">
                <a:effectLst/>
                <a:latin typeface="Arial" panose="020B0604020202020204" pitchFamily="34" charset="0"/>
                <a:ea typeface="Times New Roman" panose="02020603050405020304" pitchFamily="18" charset="0"/>
                <a:cs typeface="Arial" panose="020B0604020202020204" pitchFamily="34" charset="0"/>
              </a:rPr>
              <a:t>Being respectful of each other and working collaboratively for the 				organisation to succeed</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Positivity</a:t>
            </a:r>
            <a:r>
              <a:rPr lang="en-GB" sz="1800" spc="-25" dirty="0">
                <a:effectLst/>
                <a:latin typeface="Arial" panose="020B0604020202020204" pitchFamily="34" charset="0"/>
                <a:ea typeface="Times New Roman" panose="02020603050405020304" pitchFamily="18" charset="0"/>
                <a:cs typeface="Arial" panose="020B0604020202020204" pitchFamily="34" charset="0"/>
              </a:rPr>
              <a:t>		Showing enthusiasm and pride about who we are and in what we do</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Supportiveness</a:t>
            </a:r>
            <a:r>
              <a:rPr lang="en-GB" sz="1800" spc="-25" dirty="0">
                <a:effectLst/>
                <a:latin typeface="Arial" panose="020B0604020202020204" pitchFamily="34" charset="0"/>
                <a:ea typeface="Times New Roman" panose="02020603050405020304" pitchFamily="18" charset="0"/>
                <a:cs typeface="Arial" panose="020B0604020202020204" pitchFamily="34" charset="0"/>
              </a:rPr>
              <a:t>	Being there for each other and appreciating our diversity</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Ownership</a:t>
            </a:r>
            <a:r>
              <a:rPr lang="en-GB" sz="1800" spc="-25" dirty="0">
                <a:effectLst/>
                <a:latin typeface="Arial" panose="020B0604020202020204" pitchFamily="34" charset="0"/>
                <a:ea typeface="Times New Roman" panose="02020603050405020304" pitchFamily="18" charset="0"/>
                <a:cs typeface="Arial" panose="020B0604020202020204" pitchFamily="34" charset="0"/>
              </a:rPr>
              <a:t>		Taking responsibility for everything we do</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Willingness</a:t>
            </a:r>
            <a:r>
              <a:rPr lang="en-GB" sz="1800" spc="-25" dirty="0">
                <a:effectLst/>
                <a:latin typeface="Arial" panose="020B0604020202020204" pitchFamily="34" charset="0"/>
                <a:ea typeface="Times New Roman" panose="02020603050405020304" pitchFamily="18" charset="0"/>
                <a:cs typeface="Arial" panose="020B0604020202020204" pitchFamily="34" charset="0"/>
              </a:rPr>
              <a:t>		Having a keen, flexible and “can do” approach</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a:lstStyle/>
          <a:p>
            <a:r>
              <a:rPr lang="en-GB" b="1" dirty="0">
                <a:solidFill>
                  <a:srgbClr val="294054"/>
                </a:solidFill>
                <a:latin typeface="Manrope" pitchFamily="2" charset="0"/>
              </a:rPr>
              <a:t>Responsibilities Continued  </a:t>
            </a:r>
          </a:p>
        </p:txBody>
      </p:sp>
    </p:spTree>
    <p:extLst>
      <p:ext uri="{BB962C8B-B14F-4D97-AF65-F5344CB8AC3E}">
        <p14:creationId xmlns:p14="http://schemas.microsoft.com/office/powerpoint/2010/main" val="74100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chemeClr val="tx1"/>
                </a:solidFill>
                <a:latin typeface="Manrope" pitchFamily="2" charset="0"/>
              </a:rPr>
              <a:t>Requirements Person Specification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fontScale="85000" lnSpcReduction="20000"/>
          </a:bodyPr>
          <a:lstStyle/>
          <a:p>
            <a:pPr marL="0" indent="0">
              <a:buNone/>
            </a:pPr>
            <a:endParaRPr lang="en-GB" sz="3400" b="1" dirty="0">
              <a:solidFill>
                <a:srgbClr val="294054"/>
              </a:solidFill>
              <a:latin typeface="Manrope" pitchFamily="2" charset="0"/>
            </a:endParaRPr>
          </a:p>
          <a:p>
            <a:pPr marL="0" indent="0">
              <a:buNone/>
            </a:pPr>
            <a:r>
              <a:rPr lang="en-GB" sz="3400" b="1" dirty="0">
                <a:solidFill>
                  <a:srgbClr val="294054"/>
                </a:solidFill>
                <a:latin typeface="Manrope" pitchFamily="2" charset="0"/>
              </a:rPr>
              <a:t>Essential Criteria</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Previous experience of leading and carrying out complex complaint investigations or experience of regulatory and/or ethical standards investigations</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Ability to assess complicated information, recognising key issues in complex cases immediately, in order to make reasoned decisions on the evidence provided</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Ability to plan and prioritise work accordingly to meet timescales and produce a high volume of work</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Ability to seek out facts, analyse information, take witness statements, arrive at a conclusion and make sound reasonable recommendations</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Strong ability to adapt to change and absorb new information and </a:t>
            </a:r>
            <a:r>
              <a:rPr lang="en-GB" sz="1800" dirty="0">
                <a:solidFill>
                  <a:srgbClr val="404040"/>
                </a:solidFill>
                <a:latin typeface="Manrope" pitchFamily="2" charset="0"/>
              </a:rPr>
              <a:t>legislative change quickly</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Excellent administrative skills</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Excellent interpersonal skills and telephone manner</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Excellent written and oral communication</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A good team member but with the ability to act on own initiative</a:t>
            </a: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307509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rmAutofit fontScale="90000"/>
          </a:bodyPr>
          <a:lstStyle/>
          <a:p>
            <a:r>
              <a:rPr lang="en-GB" b="1" dirty="0">
                <a:solidFill>
                  <a:schemeClr val="tx1"/>
                </a:solidFill>
                <a:latin typeface="Manrope" pitchFamily="2" charset="0"/>
              </a:rPr>
              <a:t>Requirements Person Specification (</a:t>
            </a:r>
            <a:r>
              <a:rPr lang="en-GB" b="1" dirty="0" err="1">
                <a:solidFill>
                  <a:schemeClr val="tx1"/>
                </a:solidFill>
                <a:latin typeface="Manrope" pitchFamily="2" charset="0"/>
              </a:rPr>
              <a:t>Cont</a:t>
            </a:r>
            <a:r>
              <a:rPr lang="en-GB" b="1" dirty="0">
                <a:solidFill>
                  <a:schemeClr val="tx1"/>
                </a:solidFill>
                <a:latin typeface="Manrope" pitchFamily="2" charset="0"/>
              </a:rPr>
              <a:t>)</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a:bodyPr>
          <a:lstStyle/>
          <a:p>
            <a:pPr marL="0" indent="0">
              <a:buNone/>
            </a:pPr>
            <a:endParaRPr lang="en-GB" sz="3400" b="1" dirty="0">
              <a:solidFill>
                <a:srgbClr val="294054"/>
              </a:solidFill>
              <a:latin typeface="Manrope" pitchFamily="2" charset="0"/>
            </a:endParaRPr>
          </a:p>
          <a:p>
            <a:pPr marL="0" indent="0">
              <a:buNone/>
            </a:pPr>
            <a:r>
              <a:rPr lang="en-GB" sz="3400" b="1" dirty="0">
                <a:solidFill>
                  <a:srgbClr val="294054"/>
                </a:solidFill>
                <a:latin typeface="Manrope" pitchFamily="2" charset="0"/>
              </a:rPr>
              <a:t>Essential Criteria</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Absolute discretion and an understanding of the need for confidentiality</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Proven competence with computers including Microsoft Office</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Experience using computer software such as database systems, time recording systems, bespoke systems etc.</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Experience of providing a service which follows the Equality Act 2010</a:t>
            </a:r>
            <a:endParaRPr lang="en-GB" sz="1800" b="0" i="0" u="none" strike="noStrike" baseline="0" dirty="0">
              <a:solidFill>
                <a:srgbClr val="404040"/>
              </a:solidFill>
              <a:latin typeface="Manrope" pitchFamily="2" charset="0"/>
            </a:endParaRPr>
          </a:p>
          <a:p>
            <a:pPr marL="357188" indent="-357188">
              <a:buClr>
                <a:srgbClr val="294054"/>
              </a:buClr>
              <a:buFont typeface="Wingdings" panose="05000000000000000000" pitchFamily="2" charset="2"/>
              <a:buChar char="q"/>
              <a:tabLst>
                <a:tab pos="357188" algn="l"/>
              </a:tabLst>
            </a:pP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97556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1"/>
            <a:ext cx="10058400" cy="1193799"/>
          </a:xfrm>
        </p:spPr>
        <p:txBody>
          <a:bodyPr/>
          <a:lstStyle/>
          <a:p>
            <a:r>
              <a:rPr lang="en-GB" b="1" dirty="0">
                <a:solidFill>
                  <a:schemeClr val="tx1"/>
                </a:solidFill>
                <a:latin typeface="Manrope" pitchFamily="2" charset="0"/>
              </a:rPr>
              <a:t>Requirements Person Specification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193800"/>
            <a:ext cx="10058400" cy="4675294"/>
          </a:xfrm>
        </p:spPr>
        <p:txBody>
          <a:bodyPr>
            <a:normAutofit/>
          </a:bodyPr>
          <a:lstStyle/>
          <a:p>
            <a:pPr marL="0" indent="0">
              <a:buClr>
                <a:srgbClr val="294054"/>
              </a:buClr>
              <a:buNone/>
              <a:tabLst>
                <a:tab pos="357188" algn="l"/>
              </a:tabLst>
            </a:pPr>
            <a:r>
              <a:rPr lang="en-GB" sz="3400" b="1" i="0" u="none" strike="noStrike" baseline="0" dirty="0">
                <a:solidFill>
                  <a:srgbClr val="404040"/>
                </a:solidFill>
                <a:latin typeface="Manrope" pitchFamily="2" charset="0"/>
              </a:rPr>
              <a:t>Desirable Criteria</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Ability to conduct work in Welsh (oral and written)</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Broad knowledge and understanding of the Ombudsman’s jurisdiction and of the operation of relevant legislation and complaints procedures (or an ability to gain this understanding)</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Previous experience within the public sector</a:t>
            </a:r>
            <a:endParaRPr lang="en-GB" sz="1800" b="0" i="0" u="none" strike="noStrike" baseline="0" dirty="0">
              <a:solidFill>
                <a:srgbClr val="404040"/>
              </a:solidFill>
              <a:latin typeface="Manrope" pitchFamily="2" charset="0"/>
            </a:endParaRP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Full (clean) driving license willing to drive to undertake work/role</a:t>
            </a: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2460509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chemeClr val="tx1"/>
                </a:solidFill>
                <a:latin typeface="Manrope" pitchFamily="2" charset="0"/>
              </a:rPr>
              <a:t>Special Conditions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a:bodyPr>
          <a:lstStyle/>
          <a:p>
            <a:pPr marL="0" indent="0">
              <a:buNone/>
            </a:pPr>
            <a:r>
              <a:rPr lang="en-GB" sz="2900" b="1" dirty="0">
                <a:solidFill>
                  <a:srgbClr val="294054"/>
                </a:solidFill>
                <a:latin typeface="Manrope" pitchFamily="2" charset="0"/>
              </a:rPr>
              <a:t>Restrictions on political activity and no smoking policy</a:t>
            </a:r>
          </a:p>
          <a:p>
            <a:pPr marL="357188" indent="-357188">
              <a:buClr>
                <a:srgbClr val="294054"/>
              </a:buClr>
              <a:buFont typeface="Wingdings" panose="05000000000000000000" pitchFamily="2" charset="2"/>
              <a:buChar char="q"/>
              <a:tabLst>
                <a:tab pos="357188" algn="l"/>
              </a:tabLst>
            </a:pPr>
            <a:r>
              <a:rPr lang="en-GB" sz="1800" dirty="0">
                <a:effectLst/>
                <a:latin typeface="Arial" panose="020B0604020202020204" pitchFamily="34" charset="0"/>
                <a:ea typeface="Calibri" panose="020F0502020204030204" pitchFamily="34" charset="0"/>
                <a:cs typeface="Arial" panose="020B0604020202020204" pitchFamily="34" charset="0"/>
              </a:rPr>
              <a:t>It is vital that those working for the Ombudsman are impartial and that they are seen to be impartial.  Staff working for the Ombudsman are therefore not permitted to take part in political activity and they are required to avoid public political comment, for example on social media.  Successful candidates will be asked, prior to appointment, to disclose details of their social media accounts</a:t>
            </a:r>
            <a:r>
              <a:rPr lang="en-GB" sz="1800" dirty="0">
                <a:latin typeface="Arial" panose="020B0604020202020204" pitchFamily="34" charset="0"/>
                <a:ea typeface="Calibri" panose="020F0502020204030204" pitchFamily="34" charset="0"/>
                <a:cs typeface="Arial" panose="020B0604020202020204" pitchFamily="34" charset="0"/>
              </a:rPr>
              <a:t> and these will be checked as part of pre employment due diligence.  Any offer is conditional upon receipt of two satisfactory references, proof of eligibility to work in the UK and satisfactory social media checks.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57188" indent="-357188">
              <a:buClr>
                <a:srgbClr val="294054"/>
              </a:buClr>
              <a:buFont typeface="Wingdings" panose="05000000000000000000" pitchFamily="2" charset="2"/>
              <a:buChar char="q"/>
              <a:tabLst>
                <a:tab pos="357188" algn="l"/>
              </a:tabLst>
            </a:pPr>
            <a:r>
              <a:rPr lang="en-GB" sz="1800" dirty="0">
                <a:solidFill>
                  <a:srgbClr val="294054"/>
                </a:solidFill>
                <a:latin typeface="Arial" panose="020B0604020202020204" pitchFamily="34" charset="0"/>
                <a:cs typeface="Arial" panose="020B0604020202020204" pitchFamily="34" charset="0"/>
              </a:rPr>
              <a:t>We operate a no smoking policy</a:t>
            </a:r>
            <a:endParaRPr lang="en-GB" sz="1800" i="0" u="none" strike="noStrike" baseline="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921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How to Apply</a:t>
            </a:r>
          </a:p>
        </p:txBody>
      </p:sp>
    </p:spTree>
    <p:extLst>
      <p:ext uri="{BB962C8B-B14F-4D97-AF65-F5344CB8AC3E}">
        <p14:creationId xmlns:p14="http://schemas.microsoft.com/office/powerpoint/2010/main" val="78044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FD95-D0C6-41BB-BB75-411B66735285}"/>
              </a:ext>
            </a:extLst>
          </p:cNvPr>
          <p:cNvSpPr>
            <a:spLocks noGrp="1"/>
          </p:cNvSpPr>
          <p:nvPr>
            <p:ph type="title"/>
          </p:nvPr>
        </p:nvSpPr>
        <p:spPr>
          <a:xfrm>
            <a:off x="1097280" y="286603"/>
            <a:ext cx="10058400" cy="907197"/>
          </a:xfrm>
        </p:spPr>
        <p:txBody>
          <a:bodyPr/>
          <a:lstStyle/>
          <a:p>
            <a:r>
              <a:rPr lang="en-GB" b="1" dirty="0">
                <a:solidFill>
                  <a:srgbClr val="294054"/>
                </a:solidFill>
                <a:latin typeface="Manrope" pitchFamily="2" charset="0"/>
              </a:rPr>
              <a:t>Contents</a:t>
            </a:r>
            <a:endParaRPr lang="en-GB" dirty="0">
              <a:solidFill>
                <a:srgbClr val="294054"/>
              </a:solidFill>
              <a:latin typeface="Manrope" pitchFamily="2" charset="0"/>
            </a:endParaRPr>
          </a:p>
        </p:txBody>
      </p:sp>
      <p:sp>
        <p:nvSpPr>
          <p:cNvPr id="4" name="Content Placeholder 3">
            <a:extLst>
              <a:ext uri="{FF2B5EF4-FFF2-40B4-BE49-F238E27FC236}">
                <a16:creationId xmlns:a16="http://schemas.microsoft.com/office/drawing/2014/main" id="{EC4DF406-A8B9-4E31-BB0D-757C83D3ACD3}"/>
              </a:ext>
            </a:extLst>
          </p:cNvPr>
          <p:cNvSpPr>
            <a:spLocks noGrp="1"/>
          </p:cNvSpPr>
          <p:nvPr>
            <p:ph sz="half" idx="2"/>
          </p:nvPr>
        </p:nvSpPr>
        <p:spPr>
          <a:xfrm>
            <a:off x="1097280" y="1854200"/>
            <a:ext cx="4937760" cy="4014895"/>
          </a:xfrm>
        </p:spPr>
        <p:txBody>
          <a:bodyPr/>
          <a:lstStyle/>
          <a:p>
            <a:r>
              <a:rPr lang="en-GB" dirty="0">
                <a:solidFill>
                  <a:srgbClr val="3869FF"/>
                </a:solidFill>
                <a:latin typeface="Manrope" pitchFamily="2" charset="0"/>
              </a:rPr>
              <a:t>Introduction</a:t>
            </a:r>
          </a:p>
          <a:p>
            <a:r>
              <a:rPr lang="en-GB" b="1" dirty="0">
                <a:solidFill>
                  <a:srgbClr val="3869FF"/>
                </a:solidFill>
                <a:latin typeface="Manrope" pitchFamily="2" charset="0"/>
              </a:rPr>
              <a:t>About the Ombudsman</a:t>
            </a:r>
          </a:p>
          <a:p>
            <a:r>
              <a:rPr lang="en-GB" dirty="0">
                <a:solidFill>
                  <a:srgbClr val="3869FF"/>
                </a:solidFill>
                <a:latin typeface="Manrope" pitchFamily="2" charset="0"/>
              </a:rPr>
              <a:t>PSOW Values</a:t>
            </a:r>
          </a:p>
          <a:p>
            <a:r>
              <a:rPr lang="en-GB" b="1" dirty="0">
                <a:solidFill>
                  <a:srgbClr val="3869FF"/>
                </a:solidFill>
                <a:latin typeface="Manrope" pitchFamily="2" charset="0"/>
              </a:rPr>
              <a:t>About the role</a:t>
            </a:r>
          </a:p>
          <a:p>
            <a:r>
              <a:rPr lang="en-GB" dirty="0">
                <a:solidFill>
                  <a:srgbClr val="3869FF"/>
                </a:solidFill>
                <a:latin typeface="Manrope" pitchFamily="2" charset="0"/>
              </a:rPr>
              <a:t>Job Description Purpose </a:t>
            </a:r>
          </a:p>
          <a:p>
            <a:r>
              <a:rPr lang="en-GB" dirty="0">
                <a:solidFill>
                  <a:srgbClr val="3869FF"/>
                </a:solidFill>
                <a:latin typeface="Manrope" pitchFamily="2" charset="0"/>
              </a:rPr>
              <a:t>of the role</a:t>
            </a:r>
          </a:p>
          <a:p>
            <a:r>
              <a:rPr lang="en-GB" dirty="0">
                <a:solidFill>
                  <a:srgbClr val="3869FF"/>
                </a:solidFill>
                <a:latin typeface="Manrope" pitchFamily="2" charset="0"/>
              </a:rPr>
              <a:t>Responsibilities</a:t>
            </a:r>
          </a:p>
          <a:p>
            <a:r>
              <a:rPr lang="en-GB" dirty="0">
                <a:solidFill>
                  <a:srgbClr val="3869FF"/>
                </a:solidFill>
                <a:latin typeface="Manrope" pitchFamily="2" charset="0"/>
              </a:rPr>
              <a:t>Requirements</a:t>
            </a:r>
          </a:p>
          <a:p>
            <a:endParaRPr lang="en-GB" dirty="0">
              <a:solidFill>
                <a:srgbClr val="26BE7C"/>
              </a:solidFill>
            </a:endParaRPr>
          </a:p>
        </p:txBody>
      </p:sp>
      <p:sp>
        <p:nvSpPr>
          <p:cNvPr id="6" name="Content Placeholder 5">
            <a:extLst>
              <a:ext uri="{FF2B5EF4-FFF2-40B4-BE49-F238E27FC236}">
                <a16:creationId xmlns:a16="http://schemas.microsoft.com/office/drawing/2014/main" id="{16015A06-DB2E-4F7E-AF6D-4EFD1A029751}"/>
              </a:ext>
            </a:extLst>
          </p:cNvPr>
          <p:cNvSpPr>
            <a:spLocks noGrp="1"/>
          </p:cNvSpPr>
          <p:nvPr>
            <p:ph sz="quarter" idx="4"/>
          </p:nvPr>
        </p:nvSpPr>
        <p:spPr>
          <a:xfrm>
            <a:off x="6217920" y="1854199"/>
            <a:ext cx="4937760" cy="4014895"/>
          </a:xfrm>
        </p:spPr>
        <p:txBody>
          <a:bodyPr/>
          <a:lstStyle/>
          <a:p>
            <a:r>
              <a:rPr lang="en-GB" b="1" dirty="0">
                <a:solidFill>
                  <a:srgbClr val="3869FF"/>
                </a:solidFill>
                <a:latin typeface="Manrope" pitchFamily="2" charset="0"/>
              </a:rPr>
              <a:t>How to Apply</a:t>
            </a:r>
          </a:p>
          <a:p>
            <a:r>
              <a:rPr lang="en-GB" dirty="0">
                <a:solidFill>
                  <a:srgbClr val="3869FF"/>
                </a:solidFill>
                <a:latin typeface="Manrope" pitchFamily="2" charset="0"/>
              </a:rPr>
              <a:t>Applying for the role</a:t>
            </a:r>
          </a:p>
          <a:p>
            <a:r>
              <a:rPr lang="en-GB" dirty="0">
                <a:solidFill>
                  <a:srgbClr val="3869FF"/>
                </a:solidFill>
                <a:latin typeface="Manrope" pitchFamily="2" charset="0"/>
              </a:rPr>
              <a:t>Guidance on how to apply</a:t>
            </a:r>
          </a:p>
          <a:p>
            <a:r>
              <a:rPr lang="en-GB" dirty="0">
                <a:solidFill>
                  <a:srgbClr val="3869FF"/>
                </a:solidFill>
                <a:latin typeface="Manrope" pitchFamily="2" charset="0"/>
              </a:rPr>
              <a:t>Submitting your CV</a:t>
            </a:r>
          </a:p>
          <a:p>
            <a:r>
              <a:rPr lang="en-GB" b="1" dirty="0">
                <a:solidFill>
                  <a:srgbClr val="3869FF"/>
                </a:solidFill>
                <a:latin typeface="Manrope" pitchFamily="2" charset="0"/>
              </a:rPr>
              <a:t>Recruitment &amp; Selection Process</a:t>
            </a:r>
          </a:p>
          <a:p>
            <a:r>
              <a:rPr lang="en-GB" b="1" dirty="0">
                <a:solidFill>
                  <a:srgbClr val="3869FF"/>
                </a:solidFill>
                <a:latin typeface="Manrope" pitchFamily="2" charset="0"/>
              </a:rPr>
              <a:t>Data Protection</a:t>
            </a:r>
          </a:p>
          <a:p>
            <a:r>
              <a:rPr lang="en-GB" dirty="0">
                <a:solidFill>
                  <a:srgbClr val="3869FF"/>
                </a:solidFill>
                <a:latin typeface="Manrope" pitchFamily="2" charset="0"/>
              </a:rPr>
              <a:t>Privacy Notice</a:t>
            </a:r>
          </a:p>
        </p:txBody>
      </p:sp>
      <p:sp>
        <p:nvSpPr>
          <p:cNvPr id="3" name="Rectangle 2">
            <a:hlinkClick r:id="rId2" action="ppaction://hlinksldjump"/>
            <a:extLst>
              <a:ext uri="{FF2B5EF4-FFF2-40B4-BE49-F238E27FC236}">
                <a16:creationId xmlns:a16="http://schemas.microsoft.com/office/drawing/2014/main" id="{CFE2693B-60BD-44B5-ADE8-4E7E8204FE4B}"/>
              </a:ext>
            </a:extLst>
          </p:cNvPr>
          <p:cNvSpPr/>
          <p:nvPr/>
        </p:nvSpPr>
        <p:spPr>
          <a:xfrm>
            <a:off x="1097280" y="2330245"/>
            <a:ext cx="2634062"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ction="ppaction://hlinksldjump"/>
            <a:extLst>
              <a:ext uri="{FF2B5EF4-FFF2-40B4-BE49-F238E27FC236}">
                <a16:creationId xmlns:a16="http://schemas.microsoft.com/office/drawing/2014/main" id="{B4170934-B2B9-487F-B02D-41E4D5FE29E9}"/>
              </a:ext>
            </a:extLst>
          </p:cNvPr>
          <p:cNvSpPr/>
          <p:nvPr/>
        </p:nvSpPr>
        <p:spPr>
          <a:xfrm>
            <a:off x="1097280" y="3244645"/>
            <a:ext cx="1690165"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4" action="ppaction://hlinksldjump"/>
            <a:extLst>
              <a:ext uri="{FF2B5EF4-FFF2-40B4-BE49-F238E27FC236}">
                <a16:creationId xmlns:a16="http://schemas.microsoft.com/office/drawing/2014/main" id="{5121E4BD-021D-4A58-9779-DC2595A1797F}"/>
              </a:ext>
            </a:extLst>
          </p:cNvPr>
          <p:cNvSpPr/>
          <p:nvPr/>
        </p:nvSpPr>
        <p:spPr>
          <a:xfrm>
            <a:off x="6217920" y="1854199"/>
            <a:ext cx="1583977"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Rectangle 7">
            <a:hlinkClick r:id="rId5" action="ppaction://hlinksldjump"/>
            <a:extLst>
              <a:ext uri="{FF2B5EF4-FFF2-40B4-BE49-F238E27FC236}">
                <a16:creationId xmlns:a16="http://schemas.microsoft.com/office/drawing/2014/main" id="{71E02BD3-70B3-465D-84BD-A3638784935E}"/>
              </a:ext>
            </a:extLst>
          </p:cNvPr>
          <p:cNvSpPr/>
          <p:nvPr/>
        </p:nvSpPr>
        <p:spPr>
          <a:xfrm>
            <a:off x="6306820" y="3689990"/>
            <a:ext cx="3459480"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6" action="ppaction://hlinksldjump"/>
            <a:extLst>
              <a:ext uri="{FF2B5EF4-FFF2-40B4-BE49-F238E27FC236}">
                <a16:creationId xmlns:a16="http://schemas.microsoft.com/office/drawing/2014/main" id="{51941A28-1EBE-46B2-A4A4-7798E758D2E0}"/>
              </a:ext>
            </a:extLst>
          </p:cNvPr>
          <p:cNvSpPr/>
          <p:nvPr/>
        </p:nvSpPr>
        <p:spPr>
          <a:xfrm>
            <a:off x="6260854" y="4133645"/>
            <a:ext cx="1775706"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772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Autofit/>
          </a:bodyPr>
          <a:lstStyle/>
          <a:p>
            <a:r>
              <a:rPr lang="en-GB" sz="4000" b="1" dirty="0">
                <a:solidFill>
                  <a:srgbClr val="294054"/>
                </a:solidFill>
                <a:latin typeface="Manrope" pitchFamily="2" charset="0"/>
              </a:rPr>
              <a:t>Applying for the role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9727474" cy="4451827"/>
          </a:xfrm>
        </p:spPr>
        <p:txBody>
          <a:bodyPr>
            <a:normAutofit fontScale="92500"/>
          </a:bodyPr>
          <a:lstStyle/>
          <a:p>
            <a:pPr marL="0" indent="0">
              <a:buNone/>
            </a:pPr>
            <a:r>
              <a:rPr lang="en-GB" sz="1500" dirty="0">
                <a:solidFill>
                  <a:srgbClr val="294054"/>
                </a:solidFill>
                <a:latin typeface="Manrope" pitchFamily="2" charset="0"/>
              </a:rPr>
              <a:t>To apply, please complete and return the Application Form.  You may apply in English or Welsh.  An application in Welsh will be treated no less favourably. Within the application form you are asked to:</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your personal details.  Please complete this section accurately [as the information you provide here helps us to comply with the Asylum and Immigration Act 1996].</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details of your employment history and experience for the last 10 years.  When completing this section, please make sure you include details of your current or most recent job, even if you feel that the job is not relevant to your current application.</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Set out your skills, educational achievements and any experience (both voluntary or paid) that you believe will help you to contribute in this post to the Ombudsman’s objectives.  Please ensure you do not go over the specified word counts if and where they apply.</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details of qualifications gained through education and training alongside any professional memberships you may hold (if relevant).</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details of two people who may be approached to act as professional/personal referees.  If you are currently employed, you should choose one referee from your current employment.  We will only apply for references once an offer is made.</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Complete the Equality Monitoring Form.  This form will be handled separately and confidentially from your application form and will not be used to assess your suitability for employment.   This form is used for equality monitoring purposes only.</a:t>
            </a:r>
          </a:p>
        </p:txBody>
      </p:sp>
    </p:spTree>
    <p:extLst>
      <p:ext uri="{BB962C8B-B14F-4D97-AF65-F5344CB8AC3E}">
        <p14:creationId xmlns:p14="http://schemas.microsoft.com/office/powerpoint/2010/main" val="216389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66800" y="1833033"/>
            <a:ext cx="10058400" cy="4451827"/>
          </a:xfrm>
        </p:spPr>
        <p:txBody>
          <a:bodyPr>
            <a:normAutofit/>
          </a:bodyPr>
          <a:lstStyle/>
          <a:p>
            <a:pPr marL="0" indent="0">
              <a:buNone/>
            </a:pPr>
            <a:r>
              <a:rPr lang="en-GB" sz="1600" dirty="0">
                <a:solidFill>
                  <a:srgbClr val="294054"/>
                </a:solidFill>
                <a:latin typeface="Manrope" pitchFamily="2" charset="0"/>
              </a:rPr>
              <a:t>We are unable to consider late or incomplete applications. Please ensure you provide sufficient examples against the criteria to evidence your competence e.g. saying you have experience in an area is insufficient, you need to include what you have actually done.   </a:t>
            </a:r>
            <a:endParaRPr lang="en-GB" sz="1600" b="1" dirty="0">
              <a:solidFill>
                <a:srgbClr val="3869FF"/>
              </a:solidFill>
              <a:latin typeface="Manrope" pitchFamily="2" charset="0"/>
            </a:endParaRPr>
          </a:p>
          <a:p>
            <a:pPr marL="0" indent="0">
              <a:buNone/>
            </a:pPr>
            <a:r>
              <a:rPr lang="en-GB" sz="1800" b="1" dirty="0">
                <a:solidFill>
                  <a:srgbClr val="294054"/>
                </a:solidFill>
                <a:latin typeface="Manrope" pitchFamily="2" charset="0"/>
              </a:rPr>
              <a:t>The closing date for applications is 5 pm 14 July.  </a:t>
            </a:r>
            <a:r>
              <a:rPr lang="en-GB" sz="1600" dirty="0">
                <a:solidFill>
                  <a:srgbClr val="294054"/>
                </a:solidFill>
                <a:latin typeface="Manrope" pitchFamily="2" charset="0"/>
              </a:rPr>
              <a:t>Applications received after that time and date, for whatever reason, cannot be considered.  </a:t>
            </a:r>
          </a:p>
          <a:p>
            <a:pPr marL="0" indent="0">
              <a:buNone/>
            </a:pPr>
            <a:r>
              <a:rPr lang="en-GB" sz="1600" dirty="0">
                <a:solidFill>
                  <a:srgbClr val="294054"/>
                </a:solidFill>
                <a:latin typeface="Manrope" pitchFamily="2" charset="0"/>
              </a:rPr>
              <a:t>We reserve the right to close the vacancy early should sufficient applications be received, consequently, do not delay in applying for this role.</a:t>
            </a:r>
          </a:p>
        </p:txBody>
      </p:sp>
    </p:spTree>
    <p:extLst>
      <p:ext uri="{BB962C8B-B14F-4D97-AF65-F5344CB8AC3E}">
        <p14:creationId xmlns:p14="http://schemas.microsoft.com/office/powerpoint/2010/main" val="2022846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Guidance on how to apply</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319092"/>
          </a:xfrm>
        </p:spPr>
        <p:txBody>
          <a:bodyPr>
            <a:noAutofit/>
          </a:bodyPr>
          <a:lstStyle/>
          <a:p>
            <a:pPr marL="0" indent="0">
              <a:buNone/>
            </a:pPr>
            <a:r>
              <a:rPr lang="en-GB" sz="1400" dirty="0">
                <a:solidFill>
                  <a:srgbClr val="294054"/>
                </a:solidFill>
                <a:latin typeface="Manrope" pitchFamily="2" charset="0"/>
              </a:rPr>
              <a:t>The application form you complete and submit will form part of the selection process. Please therefore ensure you take your time and present your documents using black type or ink.</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Read through the Job Description and this Recruitment Pack carefully before starting to complete the Application Form.  All recruitment documentation, including the Application Form is available in Welsh and English.  </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Application forms must reach us by the closing date as stated on the advertisement and Recruitment Pack.</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The Application Form is available as a Microsoft  Word document: you are encouraged to complete the word version and email it together with the Equality Monitoring Form to </a:t>
            </a:r>
            <a:r>
              <a:rPr lang="en-GB" sz="14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400" dirty="0">
                <a:solidFill>
                  <a:srgbClr val="3869FF"/>
                </a:solidFill>
                <a:latin typeface="Manrope" pitchFamily="2" charset="0"/>
              </a:rPr>
              <a:t> </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Candidates sending their applications by email should note that the time of receipt will be defined by the Ombudsman’s server.  Candidates who prefer to submit their Application Form and Equality Monitoring Form by post should send them to the postal address detailed on the next page.  Please note that first class mail does not guarantee next day delivery. We will not accept any application where we are asked to pay a shortfall in postage.</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You must complete all parts of the form. Failure to do so may result in your application being rejected. </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Complete the Equality Monitoring Form. The details you give on this form will not form part of the selection process.</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We recommend that you make and keep a copy of your completed form and job description for your records. </a:t>
            </a:r>
          </a:p>
        </p:txBody>
      </p:sp>
    </p:spTree>
    <p:extLst>
      <p:ext uri="{BB962C8B-B14F-4D97-AF65-F5344CB8AC3E}">
        <p14:creationId xmlns:p14="http://schemas.microsoft.com/office/powerpoint/2010/main" val="194022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Submitting your application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596846" cy="4319092"/>
          </a:xfrm>
        </p:spPr>
        <p:txBody>
          <a:bodyPr>
            <a:normAutofit/>
          </a:bodyPr>
          <a:lstStyle/>
          <a:p>
            <a:pPr marL="0" indent="0">
              <a:buNone/>
            </a:pPr>
            <a:r>
              <a:rPr lang="en-GB" sz="1600" dirty="0">
                <a:solidFill>
                  <a:srgbClr val="294054"/>
                </a:solidFill>
                <a:latin typeface="Manrope" pitchFamily="2" charset="0"/>
              </a:rPr>
              <a:t>Our preferred method of receipt of application documents is electronically to the following email address by the closing date: </a:t>
            </a:r>
            <a:r>
              <a:rPr lang="en-GB" sz="16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600" dirty="0">
                <a:solidFill>
                  <a:srgbClr val="3869FF"/>
                </a:solidFill>
                <a:latin typeface="Manrope" pitchFamily="2" charset="0"/>
              </a:rPr>
              <a:t> </a:t>
            </a:r>
          </a:p>
          <a:p>
            <a:pPr marL="0" indent="0">
              <a:buNone/>
            </a:pPr>
            <a:r>
              <a:rPr lang="en-GB" sz="1600" dirty="0">
                <a:solidFill>
                  <a:srgbClr val="294054"/>
                </a:solidFill>
                <a:latin typeface="Manrope" pitchFamily="2" charset="0"/>
              </a:rPr>
              <a:t>Alternatively, you can print your Application Form and send it to:</a:t>
            </a:r>
          </a:p>
          <a:p>
            <a:pPr marL="0" indent="0">
              <a:buNone/>
            </a:pPr>
            <a:r>
              <a:rPr lang="en-GB" sz="1600" dirty="0">
                <a:solidFill>
                  <a:srgbClr val="294054"/>
                </a:solidFill>
                <a:latin typeface="Manrope" pitchFamily="2" charset="0"/>
              </a:rPr>
              <a:t>Recruitment</a:t>
            </a:r>
          </a:p>
          <a:p>
            <a:pPr marL="0" indent="0">
              <a:spcBef>
                <a:spcPts val="0"/>
              </a:spcBef>
              <a:buNone/>
            </a:pPr>
            <a:r>
              <a:rPr lang="en-GB" sz="1600" dirty="0">
                <a:solidFill>
                  <a:srgbClr val="294054"/>
                </a:solidFill>
                <a:latin typeface="Manrope" pitchFamily="2" charset="0"/>
              </a:rPr>
              <a:t>Public Services Ombudsman for Wales</a:t>
            </a:r>
          </a:p>
          <a:p>
            <a:pPr marL="0" indent="0">
              <a:spcBef>
                <a:spcPts val="0"/>
              </a:spcBef>
              <a:buNone/>
            </a:pPr>
            <a:r>
              <a:rPr lang="en-GB" sz="1600" dirty="0">
                <a:solidFill>
                  <a:srgbClr val="294054"/>
                </a:solidFill>
                <a:latin typeface="Manrope" pitchFamily="2" charset="0"/>
              </a:rPr>
              <a:t>1 Ffordd </a:t>
            </a:r>
            <a:r>
              <a:rPr lang="en-GB" sz="1600" dirty="0" err="1">
                <a:solidFill>
                  <a:srgbClr val="294054"/>
                </a:solidFill>
                <a:latin typeface="Manrope" pitchFamily="2" charset="0"/>
              </a:rPr>
              <a:t>yr</a:t>
            </a:r>
            <a:r>
              <a:rPr lang="en-GB" sz="1600" dirty="0">
                <a:solidFill>
                  <a:srgbClr val="294054"/>
                </a:solidFill>
                <a:latin typeface="Manrope" pitchFamily="2" charset="0"/>
              </a:rPr>
              <a:t> Hen Gae</a:t>
            </a:r>
          </a:p>
          <a:p>
            <a:pPr marL="0" indent="0">
              <a:spcBef>
                <a:spcPts val="0"/>
              </a:spcBef>
              <a:buNone/>
            </a:pPr>
            <a:r>
              <a:rPr lang="en-GB" sz="1600" dirty="0">
                <a:solidFill>
                  <a:srgbClr val="294054"/>
                </a:solidFill>
                <a:latin typeface="Manrope" pitchFamily="2" charset="0"/>
              </a:rPr>
              <a:t>Pencoed</a:t>
            </a:r>
          </a:p>
          <a:p>
            <a:pPr marL="0" indent="0">
              <a:spcBef>
                <a:spcPts val="0"/>
              </a:spcBef>
              <a:buNone/>
            </a:pPr>
            <a:r>
              <a:rPr lang="en-GB" sz="1600" dirty="0">
                <a:solidFill>
                  <a:srgbClr val="294054"/>
                </a:solidFill>
                <a:latin typeface="Manrope" pitchFamily="2" charset="0"/>
              </a:rPr>
              <a:t>CF35 5LJ</a:t>
            </a:r>
          </a:p>
          <a:p>
            <a:pPr marL="0" indent="0">
              <a:buNone/>
            </a:pPr>
            <a:r>
              <a:rPr lang="en-GB" sz="1600" dirty="0">
                <a:solidFill>
                  <a:srgbClr val="294054"/>
                </a:solidFill>
                <a:latin typeface="Manrope" pitchFamily="2" charset="0"/>
              </a:rPr>
              <a:t>Please ensure you have attached:</a:t>
            </a:r>
          </a:p>
          <a:p>
            <a:pPr marL="180000" indent="-360000">
              <a:buClr>
                <a:srgbClr val="294054"/>
              </a:buClr>
              <a:buFont typeface="Wingdings" panose="05000000000000000000" pitchFamily="2" charset="2"/>
              <a:buChar char="§"/>
            </a:pPr>
            <a:r>
              <a:rPr lang="en-GB" sz="1600" dirty="0">
                <a:solidFill>
                  <a:srgbClr val="294054"/>
                </a:solidFill>
                <a:latin typeface="Manrope" pitchFamily="2" charset="0"/>
              </a:rPr>
              <a:t>Completed Application Form</a:t>
            </a:r>
          </a:p>
          <a:p>
            <a:pPr marL="180000" indent="-360000">
              <a:buClr>
                <a:srgbClr val="294054"/>
              </a:buClr>
              <a:buFont typeface="Wingdings" panose="05000000000000000000" pitchFamily="2" charset="2"/>
              <a:buChar char="§"/>
            </a:pPr>
            <a:r>
              <a:rPr lang="en-GB" sz="1600" dirty="0">
                <a:solidFill>
                  <a:srgbClr val="294054"/>
                </a:solidFill>
                <a:latin typeface="Manrope" pitchFamily="2" charset="0"/>
              </a:rPr>
              <a:t>Equality Monitoring Form</a:t>
            </a:r>
          </a:p>
          <a:p>
            <a:pPr marL="0" indent="0">
              <a:buNone/>
            </a:pPr>
            <a:r>
              <a:rPr lang="en-GB" sz="1600" dirty="0">
                <a:solidFill>
                  <a:srgbClr val="294054"/>
                </a:solidFill>
                <a:latin typeface="Manrope" pitchFamily="2" charset="0"/>
              </a:rPr>
              <a:t>If you have questions that are not answered in this pack, please contact Recruitment on 01656 644214 or email </a:t>
            </a:r>
            <a:r>
              <a:rPr lang="en-GB" sz="16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600" dirty="0">
                <a:solidFill>
                  <a:srgbClr val="3869FF"/>
                </a:solidFill>
                <a:latin typeface="Manrope" pitchFamily="2" charset="0"/>
              </a:rPr>
              <a:t> </a:t>
            </a:r>
          </a:p>
          <a:p>
            <a:pPr marL="360000" indent="-360000">
              <a:buFont typeface="Wingdings" panose="05000000000000000000" pitchFamily="2" charset="2"/>
              <a:buChar char="q"/>
            </a:pPr>
            <a:endParaRPr lang="en-GB" sz="1600" dirty="0"/>
          </a:p>
        </p:txBody>
      </p:sp>
    </p:spTree>
    <p:extLst>
      <p:ext uri="{BB962C8B-B14F-4D97-AF65-F5344CB8AC3E}">
        <p14:creationId xmlns:p14="http://schemas.microsoft.com/office/powerpoint/2010/main" val="2300419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Recruitment &amp;</a:t>
            </a:r>
            <a:br>
              <a:rPr lang="en-GB" sz="7200" b="1" dirty="0">
                <a:solidFill>
                  <a:srgbClr val="294054"/>
                </a:solidFill>
                <a:latin typeface="Manrope" pitchFamily="2" charset="0"/>
              </a:rPr>
            </a:br>
            <a:r>
              <a:rPr lang="en-GB" sz="7200" b="1" dirty="0">
                <a:solidFill>
                  <a:srgbClr val="294054"/>
                </a:solidFill>
                <a:latin typeface="Manrope" pitchFamily="2" charset="0"/>
              </a:rPr>
              <a:t>Selection Process</a:t>
            </a:r>
          </a:p>
        </p:txBody>
      </p:sp>
    </p:spTree>
    <p:extLst>
      <p:ext uri="{BB962C8B-B14F-4D97-AF65-F5344CB8AC3E}">
        <p14:creationId xmlns:p14="http://schemas.microsoft.com/office/powerpoint/2010/main" val="429185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rmAutofit/>
          </a:bodyPr>
          <a:lstStyle/>
          <a:p>
            <a:r>
              <a:rPr lang="en-GB" sz="4400" b="1" dirty="0">
                <a:solidFill>
                  <a:srgbClr val="294054"/>
                </a:solidFill>
                <a:latin typeface="Manrope" pitchFamily="2" charset="0"/>
              </a:rPr>
              <a:t>Recruitment &amp; Selection Process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892937" cy="4023360"/>
          </a:xfrm>
        </p:spPr>
        <p:txBody>
          <a:bodyPr>
            <a:noAutofit/>
          </a:bodyPr>
          <a:lstStyle/>
          <a:p>
            <a:pPr marL="0" indent="0">
              <a:spcBef>
                <a:spcPts val="600"/>
              </a:spcBef>
              <a:buNone/>
            </a:pPr>
            <a:r>
              <a:rPr lang="en-GB" sz="1600" dirty="0">
                <a:solidFill>
                  <a:srgbClr val="294054"/>
                </a:solidFill>
                <a:latin typeface="Manrope" pitchFamily="2" charset="0"/>
              </a:rPr>
              <a:t>The selection panel will consider all complete applications. The panel will consider the relevant knowledge, skills and any experience demonstrated in your application.  The information you provide is therefore vital in deciding whether you will be shortlisted for further consideration.  Please make sure you provide examples, as saying “I have experience of…..” and not providing an example of what you have done, will not provide sufficient evidence for us to score you on that particular element.  </a:t>
            </a:r>
          </a:p>
          <a:p>
            <a:pPr marL="0" indent="0">
              <a:lnSpc>
                <a:spcPct val="120000"/>
              </a:lnSpc>
              <a:buNone/>
            </a:pPr>
            <a:r>
              <a:rPr lang="en-GB" sz="1600" b="1" dirty="0">
                <a:solidFill>
                  <a:srgbClr val="294054"/>
                </a:solidFill>
                <a:latin typeface="Manrope" pitchFamily="2" charset="0"/>
              </a:rPr>
              <a:t>Special Requirements</a:t>
            </a:r>
            <a:endParaRPr lang="en-GB" sz="1600" b="1" i="0" u="none" strike="noStrike" baseline="0" dirty="0">
              <a:solidFill>
                <a:srgbClr val="294054"/>
              </a:solidFill>
              <a:latin typeface="Manrope" pitchFamily="2" charset="0"/>
            </a:endParaRPr>
          </a:p>
          <a:p>
            <a:pPr marL="0" indent="0">
              <a:buNone/>
            </a:pPr>
            <a:r>
              <a:rPr lang="en-GB" sz="1600" dirty="0">
                <a:solidFill>
                  <a:srgbClr val="294054"/>
                </a:solidFill>
                <a:latin typeface="Manrope" pitchFamily="2" charset="0"/>
              </a:rPr>
              <a:t>As an employer committed to the Disability Confident Scheme, all applicants who meet the essential criteria and are disabled will be shortlisted. If you have any special requirements because of, for example, a disability please contact Recruitment on </a:t>
            </a:r>
            <a:r>
              <a:rPr lang="en-GB" sz="1600" b="1" dirty="0">
                <a:solidFill>
                  <a:srgbClr val="294054"/>
                </a:solidFill>
                <a:latin typeface="Manrope" pitchFamily="2" charset="0"/>
              </a:rPr>
              <a:t>01656 644214</a:t>
            </a:r>
            <a:r>
              <a:rPr lang="en-GB" sz="1600" dirty="0">
                <a:solidFill>
                  <a:srgbClr val="294054"/>
                </a:solidFill>
                <a:latin typeface="Manrope" pitchFamily="2" charset="0"/>
              </a:rPr>
              <a:t> or </a:t>
            </a:r>
            <a:r>
              <a:rPr lang="en-GB" sz="16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600" dirty="0">
                <a:solidFill>
                  <a:srgbClr val="3869FF"/>
                </a:solidFill>
                <a:latin typeface="Manrope" pitchFamily="2" charset="0"/>
              </a:rPr>
              <a:t>  </a:t>
            </a:r>
            <a:r>
              <a:rPr lang="en-GB" sz="1600" dirty="0">
                <a:solidFill>
                  <a:srgbClr val="294054"/>
                </a:solidFill>
                <a:latin typeface="Manrope" pitchFamily="2" charset="0"/>
              </a:rPr>
              <a:t>who will be pleased to assist you.</a:t>
            </a:r>
          </a:p>
          <a:p>
            <a:pPr marL="0" indent="0">
              <a:buNone/>
            </a:pPr>
            <a:r>
              <a:rPr lang="en-GB" sz="1600" b="1" dirty="0">
                <a:solidFill>
                  <a:srgbClr val="294054"/>
                </a:solidFill>
                <a:latin typeface="Manrope" pitchFamily="2" charset="0"/>
              </a:rPr>
              <a:t>Languages to be used in assessment and interview</a:t>
            </a:r>
          </a:p>
          <a:p>
            <a:pPr marL="0" indent="0">
              <a:spcBef>
                <a:spcPts val="600"/>
              </a:spcBef>
              <a:buNone/>
            </a:pPr>
            <a:r>
              <a:rPr lang="en-GB" sz="1600" dirty="0">
                <a:solidFill>
                  <a:srgbClr val="294054"/>
                </a:solidFill>
                <a:latin typeface="Manrope" pitchFamily="2" charset="0"/>
              </a:rPr>
              <a:t>Assessments and interview may be carried out in both English and Welsh.  We will only carry out assessments or interview in Welsh if you have declared you are a Welsh speaker.     </a:t>
            </a:r>
          </a:p>
        </p:txBody>
      </p:sp>
    </p:spTree>
    <p:extLst>
      <p:ext uri="{BB962C8B-B14F-4D97-AF65-F5344CB8AC3E}">
        <p14:creationId xmlns:p14="http://schemas.microsoft.com/office/powerpoint/2010/main" val="3110932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769534"/>
            <a:ext cx="10058400" cy="4023360"/>
          </a:xfrm>
        </p:spPr>
        <p:txBody>
          <a:bodyPr>
            <a:noAutofit/>
          </a:bodyPr>
          <a:lstStyle/>
          <a:p>
            <a:pPr marL="0" indent="0">
              <a:buNone/>
            </a:pPr>
            <a:r>
              <a:rPr lang="en-GB" sz="1600" b="1" dirty="0">
                <a:solidFill>
                  <a:srgbClr val="294054"/>
                </a:solidFill>
                <a:latin typeface="Manrope" pitchFamily="2" charset="0"/>
              </a:rPr>
              <a:t>Appointment</a:t>
            </a:r>
          </a:p>
          <a:p>
            <a:pPr marL="0" indent="0">
              <a:spcBef>
                <a:spcPts val="600"/>
              </a:spcBef>
              <a:buNone/>
            </a:pPr>
            <a:r>
              <a:rPr lang="en-GB" sz="1600" dirty="0">
                <a:solidFill>
                  <a:srgbClr val="294054"/>
                </a:solidFill>
                <a:latin typeface="Manrope" pitchFamily="2" charset="0"/>
              </a:rPr>
              <a:t>Any offer is subject to the successful candidate proving they are eligible to work in the UK; completion of a Health Questionnaire; and providing information of any unspent criminal convictions.</a:t>
            </a:r>
          </a:p>
          <a:p>
            <a:pPr marL="0" indent="0">
              <a:spcBef>
                <a:spcPts val="600"/>
              </a:spcBef>
              <a:buNone/>
            </a:pPr>
            <a:r>
              <a:rPr lang="en-GB" sz="1600" dirty="0">
                <a:solidFill>
                  <a:srgbClr val="294054"/>
                </a:solidFill>
                <a:latin typeface="Manrope" pitchFamily="2" charset="0"/>
              </a:rPr>
              <a:t>The PSOW will also need to receive suitable references for your appointment to the role.  References will only be applied for after an offer of employment is made and accepted.  </a:t>
            </a:r>
          </a:p>
          <a:p>
            <a:pPr marL="0" indent="0">
              <a:spcBef>
                <a:spcPts val="600"/>
              </a:spcBef>
              <a:buNone/>
            </a:pPr>
            <a:endParaRPr lang="en-GB" sz="1600" dirty="0">
              <a:solidFill>
                <a:srgbClr val="294054"/>
              </a:solidFill>
              <a:latin typeface="Manrope" pitchFamily="2" charset="0"/>
            </a:endParaRPr>
          </a:p>
          <a:p>
            <a:pPr marL="0" indent="0">
              <a:spcBef>
                <a:spcPts val="600"/>
              </a:spcBef>
              <a:buNone/>
            </a:pPr>
            <a:r>
              <a:rPr lang="en-GB" sz="1800" b="1" dirty="0">
                <a:solidFill>
                  <a:srgbClr val="294054"/>
                </a:solidFill>
                <a:latin typeface="Manrope" pitchFamily="2" charset="0"/>
              </a:rPr>
              <a:t>Closing date: 5 pm </a:t>
            </a:r>
            <a:r>
              <a:rPr lang="en-GB" sz="1800" b="1">
                <a:solidFill>
                  <a:srgbClr val="294054"/>
                </a:solidFill>
                <a:latin typeface="Manrope" pitchFamily="2" charset="0"/>
              </a:rPr>
              <a:t>14 July.</a:t>
            </a:r>
          </a:p>
          <a:p>
            <a:pPr marL="0" indent="0">
              <a:spcBef>
                <a:spcPts val="600"/>
              </a:spcBef>
              <a:buNone/>
            </a:pPr>
            <a:r>
              <a:rPr lang="en-GB" sz="1600" b="1" dirty="0">
                <a:solidFill>
                  <a:srgbClr val="294054"/>
                </a:solidFill>
                <a:latin typeface="Manrope" pitchFamily="2" charset="0"/>
              </a:rPr>
              <a:t>We reserve the right to close this vacancy early should sufficient applications be received.</a:t>
            </a:r>
          </a:p>
        </p:txBody>
      </p:sp>
    </p:spTree>
    <p:extLst>
      <p:ext uri="{BB962C8B-B14F-4D97-AF65-F5344CB8AC3E}">
        <p14:creationId xmlns:p14="http://schemas.microsoft.com/office/powerpoint/2010/main" val="1906281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Data Protection</a:t>
            </a:r>
          </a:p>
        </p:txBody>
      </p:sp>
    </p:spTree>
    <p:extLst>
      <p:ext uri="{BB962C8B-B14F-4D97-AF65-F5344CB8AC3E}">
        <p14:creationId xmlns:p14="http://schemas.microsoft.com/office/powerpoint/2010/main" val="812485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Privacy Notice</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a:normAutofit/>
          </a:bodyPr>
          <a:lstStyle/>
          <a:p>
            <a:pPr marL="0" indent="0">
              <a:buNone/>
            </a:pPr>
            <a:r>
              <a:rPr lang="en-US" sz="1600" dirty="0">
                <a:solidFill>
                  <a:srgbClr val="294054"/>
                </a:solidFill>
                <a:latin typeface="Manrope" pitchFamily="2" charset="0"/>
              </a:rPr>
              <a:t>Our Privacy Notice explains the way in which the Public Services Ombudsman for Wales will handle your personal information (or the personal information of an individual in relation to whom you are acting). The privacy notice takes account of the requirements of the </a:t>
            </a:r>
            <a:r>
              <a:rPr lang="en-US"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General Data Protection Regulation </a:t>
            </a:r>
            <a:r>
              <a:rPr lang="en-US" sz="1600" dirty="0">
                <a:solidFill>
                  <a:srgbClr val="294054"/>
                </a:solidFill>
                <a:latin typeface="Manrope" pitchFamily="2" charset="0"/>
              </a:rPr>
              <a:t>and the </a:t>
            </a:r>
            <a:r>
              <a:rPr lang="en-US" sz="1600" dirty="0">
                <a:solidFill>
                  <a:srgbClr val="3869FF"/>
                </a:solidFill>
                <a:latin typeface="Manrope" pitchFamily="2" charset="0"/>
                <a:hlinkClick r:id="rId3">
                  <a:extLst>
                    <a:ext uri="{A12FA001-AC4F-418D-AE19-62706E023703}">
                      <ahyp:hlinkClr xmlns:ahyp="http://schemas.microsoft.com/office/drawing/2018/hyperlinkcolor" val="tx"/>
                    </a:ext>
                  </a:extLst>
                </a:hlinkClick>
              </a:rPr>
              <a:t>Data Protection Act 2018</a:t>
            </a:r>
            <a:r>
              <a:rPr lang="en-US" sz="1600" dirty="0">
                <a:solidFill>
                  <a:srgbClr val="3869FF"/>
                </a:solidFill>
                <a:latin typeface="Manrope" pitchFamily="2" charset="0"/>
              </a:rPr>
              <a:t>.</a:t>
            </a:r>
          </a:p>
          <a:p>
            <a:pPr marL="0" indent="0">
              <a:buNone/>
            </a:pPr>
            <a:endParaRPr lang="en-GB" sz="1600" dirty="0"/>
          </a:p>
        </p:txBody>
      </p:sp>
    </p:spTree>
    <p:extLst>
      <p:ext uri="{BB962C8B-B14F-4D97-AF65-F5344CB8AC3E}">
        <p14:creationId xmlns:p14="http://schemas.microsoft.com/office/powerpoint/2010/main" val="3205765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graphics, logo&#10;&#10;Description automatically generated">
            <a:extLst>
              <a:ext uri="{FF2B5EF4-FFF2-40B4-BE49-F238E27FC236}">
                <a16:creationId xmlns:a16="http://schemas.microsoft.com/office/drawing/2014/main" id="{43DADC3A-5F34-9611-FCFE-55975A35E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936" y="2242103"/>
            <a:ext cx="4558747" cy="1445189"/>
          </a:xfrm>
          <a:prstGeom prst="rect">
            <a:avLst/>
          </a:prstGeom>
        </p:spPr>
      </p:pic>
    </p:spTree>
    <p:extLst>
      <p:ext uri="{BB962C8B-B14F-4D97-AF65-F5344CB8AC3E}">
        <p14:creationId xmlns:p14="http://schemas.microsoft.com/office/powerpoint/2010/main" val="158801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Introduction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a:normAutofit/>
          </a:bodyPr>
          <a:lstStyle/>
          <a:p>
            <a:r>
              <a:rPr lang="en-GB" sz="1600" dirty="0">
                <a:solidFill>
                  <a:srgbClr val="294054"/>
                </a:solidFill>
                <a:latin typeface="Manrope" pitchFamily="2" charset="0"/>
              </a:rPr>
              <a:t>Thank you for your interest in the role of </a:t>
            </a:r>
            <a:r>
              <a:rPr lang="en-GB" sz="1600" b="1" dirty="0">
                <a:solidFill>
                  <a:srgbClr val="294054"/>
                </a:solidFill>
                <a:latin typeface="Manrope" pitchFamily="2" charset="0"/>
              </a:rPr>
              <a:t>Investigation Officer </a:t>
            </a:r>
            <a:r>
              <a:rPr lang="en-GB" sz="1600" dirty="0">
                <a:solidFill>
                  <a:srgbClr val="294054"/>
                </a:solidFill>
                <a:latin typeface="Manrope" pitchFamily="2" charset="0"/>
              </a:rPr>
              <a:t>at the Public Services Ombudsman for Wales.</a:t>
            </a:r>
          </a:p>
          <a:p>
            <a:r>
              <a:rPr lang="en-US" sz="1600" dirty="0">
                <a:solidFill>
                  <a:srgbClr val="294054"/>
                </a:solidFill>
                <a:latin typeface="Manrope" pitchFamily="2" charset="0"/>
              </a:rPr>
              <a:t>Our recruitment process aims to attract quality applicants and above all, to recruit the best “fit” for both the role and the </a:t>
            </a:r>
            <a:r>
              <a:rPr lang="en-US" sz="1600" dirty="0" err="1">
                <a:solidFill>
                  <a:srgbClr val="294054"/>
                </a:solidFill>
                <a:latin typeface="Manrope" pitchFamily="2" charset="0"/>
              </a:rPr>
              <a:t>Organisation</a:t>
            </a:r>
            <a:r>
              <a:rPr lang="en-US" sz="1600" dirty="0">
                <a:solidFill>
                  <a:srgbClr val="294054"/>
                </a:solidFill>
                <a:latin typeface="Manrope" pitchFamily="2" charset="0"/>
              </a:rPr>
              <a:t>.  </a:t>
            </a:r>
          </a:p>
          <a:p>
            <a:r>
              <a:rPr lang="en-US" sz="1600" dirty="0">
                <a:solidFill>
                  <a:srgbClr val="294054"/>
                </a:solidFill>
                <a:latin typeface="Manrope" pitchFamily="2" charset="0"/>
              </a:rPr>
              <a:t>This Recruitment Pack contains information about the Public Services Ombudsman for Wales, the recruitment process and how to apply for the role.</a:t>
            </a:r>
          </a:p>
          <a:p>
            <a:r>
              <a:rPr lang="en-US" sz="1600" dirty="0">
                <a:solidFill>
                  <a:srgbClr val="294054"/>
                </a:solidFill>
                <a:latin typeface="Manrope" pitchFamily="2" charset="0"/>
              </a:rPr>
              <a:t>Please visit our website </a:t>
            </a:r>
            <a:r>
              <a:rPr lang="en-US"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www.ombudsman.wales</a:t>
            </a:r>
            <a:r>
              <a:rPr lang="en-US" sz="1600" dirty="0">
                <a:solidFill>
                  <a:srgbClr val="3869FF"/>
                </a:solidFill>
                <a:latin typeface="Manrope" pitchFamily="2" charset="0"/>
              </a:rPr>
              <a:t> </a:t>
            </a:r>
            <a:r>
              <a:rPr lang="en-US" sz="1600" dirty="0">
                <a:solidFill>
                  <a:srgbClr val="294054"/>
                </a:solidFill>
                <a:latin typeface="Manrope" pitchFamily="2" charset="0"/>
              </a:rPr>
              <a:t>for further information about the office. </a:t>
            </a:r>
            <a:endParaRPr lang="en-GB" sz="1600" dirty="0">
              <a:solidFill>
                <a:srgbClr val="294054"/>
              </a:solidFill>
              <a:latin typeface="Manrope" pitchFamily="2" charset="0"/>
            </a:endParaRPr>
          </a:p>
          <a:p>
            <a:endParaRPr lang="en-GB" sz="1600" dirty="0"/>
          </a:p>
          <a:p>
            <a:endParaRPr lang="en-GB" sz="1600" dirty="0"/>
          </a:p>
        </p:txBody>
      </p:sp>
    </p:spTree>
    <p:extLst>
      <p:ext uri="{BB962C8B-B14F-4D97-AF65-F5344CB8AC3E}">
        <p14:creationId xmlns:p14="http://schemas.microsoft.com/office/powerpoint/2010/main" val="184728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6600" b="1" dirty="0">
                <a:solidFill>
                  <a:srgbClr val="294054"/>
                </a:solidFill>
                <a:latin typeface="Manrope" pitchFamily="2" charset="0"/>
              </a:rPr>
              <a:t>About the Ombudsman</a:t>
            </a:r>
          </a:p>
        </p:txBody>
      </p:sp>
    </p:spTree>
    <p:extLst>
      <p:ext uri="{BB962C8B-B14F-4D97-AF65-F5344CB8AC3E}">
        <p14:creationId xmlns:p14="http://schemas.microsoft.com/office/powerpoint/2010/main" val="355316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43060"/>
            <a:ext cx="10058400" cy="1008797"/>
          </a:xfrm>
        </p:spPr>
        <p:txBody>
          <a:bodyPr/>
          <a:lstStyle/>
          <a:p>
            <a:r>
              <a:rPr lang="en-GB" b="1" dirty="0">
                <a:solidFill>
                  <a:srgbClr val="294054"/>
                </a:solidFill>
                <a:latin typeface="Manrope" pitchFamily="2" charset="0"/>
              </a:rPr>
              <a:t>About the Ombudsman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10058400" cy="4378085"/>
          </a:xfrm>
        </p:spPr>
        <p:txBody>
          <a:bodyPr>
            <a:normAutofit fontScale="92500" lnSpcReduction="20000"/>
          </a:bodyPr>
          <a:lstStyle/>
          <a:p>
            <a:pPr marR="550">
              <a:lnSpc>
                <a:spcPct val="120000"/>
              </a:lnSpc>
            </a:pPr>
            <a:r>
              <a:rPr lang="en-GB" sz="1400" b="0" i="0" u="none" strike="noStrike" baseline="0" dirty="0">
                <a:solidFill>
                  <a:srgbClr val="294054"/>
                </a:solidFill>
                <a:latin typeface="Manrope" pitchFamily="2" charset="0"/>
              </a:rPr>
              <a:t>The Ombudsman has three specific roles. The first is to consider complaints about public service providers in Wales; the second is to consider complaints about councillors breaching the Code of Conduct; the third is to drive systemic improvement of public services and standards of conduct in local government in Wales. The Ombudsman is a Corporation Sole and Accounting Officer for the office. The Ombudsman is independent of all government bodies and the service provided is free of charge. The Ombudsman has set out her ambitions in her Strategic Plan 2023 - 2026 which can be viewed on our website. More information about the work of the office is provided below.</a:t>
            </a:r>
          </a:p>
          <a:p>
            <a:pPr>
              <a:lnSpc>
                <a:spcPct val="120000"/>
              </a:lnSpc>
            </a:pPr>
            <a:r>
              <a:rPr lang="en-GB" sz="1600" b="1" i="0" u="none" strike="noStrike" baseline="0" dirty="0">
                <a:solidFill>
                  <a:srgbClr val="294054"/>
                </a:solidFill>
                <a:latin typeface="Manrope" pitchFamily="2" charset="0"/>
              </a:rPr>
              <a:t>Complaints about public service providers</a:t>
            </a:r>
          </a:p>
          <a:p>
            <a:pPr marR="550">
              <a:lnSpc>
                <a:spcPct val="120000"/>
              </a:lnSpc>
            </a:pPr>
            <a:r>
              <a:rPr lang="en-GB" sz="1400" b="0" i="0" u="none" strike="noStrike" baseline="0" dirty="0">
                <a:solidFill>
                  <a:srgbClr val="294054"/>
                </a:solidFill>
                <a:latin typeface="Manrope" pitchFamily="2" charset="0"/>
              </a:rPr>
              <a:t>Under the Public Services Ombudsman (Wales) Act 2019, the Ombudsman considers complaints about bodies providing public services, where responsibility for their provision has been devolved to Wales. The Ombudsman can also commence investigations on her own initiative, where she considers there is reasonable suspicion of systemic maladministration causing personal injustice.</a:t>
            </a:r>
          </a:p>
          <a:p>
            <a:pPr>
              <a:lnSpc>
                <a:spcPct val="120000"/>
              </a:lnSpc>
            </a:pPr>
            <a:r>
              <a:rPr lang="en-GB" sz="1600" b="1" i="0" u="none" strike="noStrike" baseline="0" dirty="0">
                <a:solidFill>
                  <a:srgbClr val="294054"/>
                </a:solidFill>
                <a:latin typeface="Manrope" pitchFamily="2" charset="0"/>
              </a:rPr>
              <a:t>Code of Conduct Complaints</a:t>
            </a:r>
          </a:p>
          <a:p>
            <a:pPr marR="550">
              <a:lnSpc>
                <a:spcPct val="120000"/>
              </a:lnSpc>
            </a:pPr>
            <a:r>
              <a:rPr lang="en-GB" sz="1400" b="0" i="0" u="none" strike="noStrike" baseline="0" dirty="0">
                <a:solidFill>
                  <a:srgbClr val="294054"/>
                </a:solidFill>
                <a:latin typeface="Manrope" pitchFamily="2" charset="0"/>
              </a:rPr>
              <a:t>Under the provisions of Part III of the Local Government Act 2000, together with relevant Orders made by the National Assembly</a:t>
            </a:r>
            <a:r>
              <a:rPr lang="en-GB" sz="1400" dirty="0">
                <a:solidFill>
                  <a:srgbClr val="294054"/>
                </a:solidFill>
                <a:latin typeface="Manrope" pitchFamily="2" charset="0"/>
              </a:rPr>
              <a:t> </a:t>
            </a:r>
            <a:r>
              <a:rPr lang="en-GB" sz="1400" b="0" i="0" u="none" strike="noStrike" baseline="0" dirty="0">
                <a:solidFill>
                  <a:srgbClr val="294054"/>
                </a:solidFill>
                <a:latin typeface="Manrope" pitchFamily="2" charset="0"/>
              </a:rPr>
              <a:t>for Wales under that Act, the Ombudsman considers complaints that members of local authorities have breached their authority’s Code of Conduct.</a:t>
            </a:r>
          </a:p>
          <a:p>
            <a:pPr>
              <a:lnSpc>
                <a:spcPct val="120000"/>
              </a:lnSpc>
            </a:pPr>
            <a:r>
              <a:rPr lang="en-GB" sz="1600" b="1" i="0" u="none" strike="noStrike" baseline="0" dirty="0">
                <a:solidFill>
                  <a:srgbClr val="294054"/>
                </a:solidFill>
                <a:latin typeface="Manrope" pitchFamily="2" charset="0"/>
              </a:rPr>
              <a:t>Driving Systemic Improvement/Standards of Conduct</a:t>
            </a:r>
          </a:p>
          <a:p>
            <a:pPr marR="550">
              <a:lnSpc>
                <a:spcPct val="120000"/>
              </a:lnSpc>
            </a:pPr>
            <a:r>
              <a:rPr lang="en-GB" sz="1400" b="0" i="0" u="none" strike="noStrike" baseline="0" dirty="0">
                <a:solidFill>
                  <a:srgbClr val="294054"/>
                </a:solidFill>
                <a:latin typeface="Manrope" pitchFamily="2" charset="0"/>
              </a:rPr>
              <a:t>Under the Public Services Ombudsman (Wales) Act 2019, the Ombudsman can set complaint-handling standards for public service providers in Wales, publish data on complaints and support good complaint handling through providing training.</a:t>
            </a:r>
          </a:p>
          <a:p>
            <a:endParaRPr lang="en-GB" sz="1600" dirty="0"/>
          </a:p>
        </p:txBody>
      </p:sp>
    </p:spTree>
    <p:extLst>
      <p:ext uri="{BB962C8B-B14F-4D97-AF65-F5344CB8AC3E}">
        <p14:creationId xmlns:p14="http://schemas.microsoft.com/office/powerpoint/2010/main" val="291021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BA7D3-0505-8EDC-AB76-620AEDF4B5E2}"/>
              </a:ext>
            </a:extLst>
          </p:cNvPr>
          <p:cNvPicPr>
            <a:picLocks noChangeAspect="1"/>
          </p:cNvPicPr>
          <p:nvPr/>
        </p:nvPicPr>
        <p:blipFill>
          <a:blip r:embed="rId2"/>
          <a:stretch>
            <a:fillRect/>
          </a:stretch>
        </p:blipFill>
        <p:spPr>
          <a:xfrm>
            <a:off x="389043" y="423044"/>
            <a:ext cx="3999323" cy="5316173"/>
          </a:xfrm>
          <a:prstGeom prst="rect">
            <a:avLst/>
          </a:prstGeom>
        </p:spPr>
      </p:pic>
      <p:sp>
        <p:nvSpPr>
          <p:cNvPr id="7" name="Title 1">
            <a:extLst>
              <a:ext uri="{FF2B5EF4-FFF2-40B4-BE49-F238E27FC236}">
                <a16:creationId xmlns:a16="http://schemas.microsoft.com/office/drawing/2014/main" id="{E637D6CD-71CD-FF5F-91AE-BB044656B730}"/>
              </a:ext>
            </a:extLst>
          </p:cNvPr>
          <p:cNvSpPr txBox="1">
            <a:spLocks/>
          </p:cNvSpPr>
          <p:nvPr/>
        </p:nvSpPr>
        <p:spPr>
          <a:xfrm>
            <a:off x="4626901" y="644885"/>
            <a:ext cx="6574972" cy="151190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200" b="1">
                <a:solidFill>
                  <a:srgbClr val="294054"/>
                </a:solidFill>
                <a:latin typeface="Manrope" pitchFamily="2" charset="0"/>
              </a:rPr>
              <a:t>PSOW Values</a:t>
            </a:r>
            <a:br>
              <a:rPr lang="en-GB" sz="1800">
                <a:solidFill>
                  <a:srgbClr val="294054"/>
                </a:solidFill>
                <a:latin typeface="Manrope" pitchFamily="2" charset="0"/>
              </a:rPr>
            </a:br>
            <a:r>
              <a:rPr lang="en-GB" sz="1600">
                <a:solidFill>
                  <a:srgbClr val="294054"/>
                </a:solidFill>
                <a:latin typeface="Manrope" pitchFamily="2" charset="0"/>
              </a:rPr>
              <a:t>PSOW believes that culture affects every aspect of how we operate and how work gets done.  We trust employees’ sense of purpose, and the set of values we operate by, to steer our culture.  The aim of our values is to provide a template for the behaviours and standards expected when working for us, outlining the way we do things here.</a:t>
            </a:r>
            <a:endParaRPr lang="en-GB" b="1" dirty="0">
              <a:solidFill>
                <a:srgbClr val="294054"/>
              </a:solidFill>
              <a:latin typeface="Manrope" pitchFamily="2" charset="0"/>
            </a:endParaRPr>
          </a:p>
        </p:txBody>
      </p:sp>
      <p:sp>
        <p:nvSpPr>
          <p:cNvPr id="8" name="Content Placeholder 2">
            <a:extLst>
              <a:ext uri="{FF2B5EF4-FFF2-40B4-BE49-F238E27FC236}">
                <a16:creationId xmlns:a16="http://schemas.microsoft.com/office/drawing/2014/main" id="{FCF85B19-2594-E230-4C76-99464DB4AA98}"/>
              </a:ext>
            </a:extLst>
          </p:cNvPr>
          <p:cNvSpPr txBox="1">
            <a:spLocks/>
          </p:cNvSpPr>
          <p:nvPr/>
        </p:nvSpPr>
        <p:spPr>
          <a:xfrm>
            <a:off x="4626901" y="2228731"/>
            <a:ext cx="6574973" cy="375557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52000" indent="-72000">
              <a:spcBef>
                <a:spcPts val="200"/>
              </a:spcBef>
            </a:pPr>
            <a:r>
              <a:rPr lang="en-GB" sz="1600" b="1">
                <a:solidFill>
                  <a:srgbClr val="294054"/>
                </a:solidFill>
                <a:latin typeface="Manrope" pitchFamily="2" charset="0"/>
              </a:rPr>
              <a:t>A	Achievement:</a:t>
            </a:r>
          </a:p>
          <a:p>
            <a:pPr marL="252000" indent="-72000">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Doing the best you can</a:t>
            </a:r>
          </a:p>
          <a:p>
            <a:pPr marL="252000" indent="-72000">
              <a:spcBef>
                <a:spcPts val="200"/>
              </a:spcBef>
            </a:pPr>
            <a:r>
              <a:rPr lang="en-GB" sz="1600" b="1">
                <a:solidFill>
                  <a:srgbClr val="294054"/>
                </a:solidFill>
                <a:latin typeface="Manrope" pitchFamily="2" charset="0"/>
              </a:rPr>
              <a:t>T	Togetherness:</a:t>
            </a:r>
          </a:p>
          <a:p>
            <a:pPr marL="901700" indent="-71438">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Being respectful to each other and working collaboratively    for the organisation to succeed</a:t>
            </a:r>
          </a:p>
          <a:p>
            <a:pPr marL="252000" indent="-72000">
              <a:spcBef>
                <a:spcPts val="200"/>
              </a:spcBef>
            </a:pPr>
            <a:r>
              <a:rPr lang="en-GB" sz="1600" b="1">
                <a:solidFill>
                  <a:srgbClr val="294054"/>
                </a:solidFill>
                <a:latin typeface="Manrope" pitchFamily="2" charset="0"/>
              </a:rPr>
              <a:t>P	Positivity:</a:t>
            </a:r>
          </a:p>
          <a:p>
            <a:pPr marL="901700" indent="-71438">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Showing enthusiasm and pride about who we are and in     what we do</a:t>
            </a:r>
          </a:p>
          <a:p>
            <a:pPr marL="252000" indent="-72000">
              <a:spcBef>
                <a:spcPts val="200"/>
              </a:spcBef>
            </a:pPr>
            <a:r>
              <a:rPr lang="en-GB" sz="1600" b="1">
                <a:solidFill>
                  <a:srgbClr val="294054"/>
                </a:solidFill>
                <a:latin typeface="Manrope" pitchFamily="2" charset="0"/>
              </a:rPr>
              <a:t>S	Supportiveness:</a:t>
            </a:r>
          </a:p>
          <a:p>
            <a:pPr marL="252000" indent="-72000">
              <a:spcBef>
                <a:spcPts val="200"/>
              </a:spcBef>
            </a:pPr>
            <a:r>
              <a:rPr lang="en-GB" sz="1600">
                <a:solidFill>
                  <a:srgbClr val="294054"/>
                </a:solidFill>
                <a:latin typeface="Manrope" pitchFamily="2" charset="0"/>
              </a:rPr>
              <a:t>	Being there for each other and appreciating our diversity</a:t>
            </a:r>
          </a:p>
          <a:p>
            <a:pPr marL="252000" indent="-72000">
              <a:spcBef>
                <a:spcPts val="200"/>
              </a:spcBef>
            </a:pPr>
            <a:r>
              <a:rPr lang="en-GB" sz="1600" b="1">
                <a:solidFill>
                  <a:srgbClr val="294054"/>
                </a:solidFill>
                <a:latin typeface="Manrope" pitchFamily="2" charset="0"/>
              </a:rPr>
              <a:t>O	Ownership:</a:t>
            </a:r>
          </a:p>
          <a:p>
            <a:pPr marL="252000" indent="-72000">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Taking responsibility for everything we do</a:t>
            </a:r>
          </a:p>
          <a:p>
            <a:pPr marL="252000" indent="-72000">
              <a:spcBef>
                <a:spcPts val="200"/>
              </a:spcBef>
            </a:pPr>
            <a:r>
              <a:rPr lang="en-GB" sz="1600" b="1">
                <a:solidFill>
                  <a:srgbClr val="294054"/>
                </a:solidFill>
                <a:latin typeface="Manrope" pitchFamily="2" charset="0"/>
              </a:rPr>
              <a:t>W	Willingness:</a:t>
            </a:r>
          </a:p>
          <a:p>
            <a:pPr marL="252000" indent="-72000">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Having a keen, flexible and can-do approach</a:t>
            </a:r>
          </a:p>
          <a:p>
            <a:pPr marL="252000" indent="-72000"/>
            <a:endParaRPr lang="en-GB" sz="1600" dirty="0"/>
          </a:p>
        </p:txBody>
      </p:sp>
    </p:spTree>
    <p:extLst>
      <p:ext uri="{BB962C8B-B14F-4D97-AF65-F5344CB8AC3E}">
        <p14:creationId xmlns:p14="http://schemas.microsoft.com/office/powerpoint/2010/main" val="73261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a:lstStyle/>
          <a:p>
            <a:r>
              <a:rPr lang="en-GB" b="1" dirty="0">
                <a:solidFill>
                  <a:srgbClr val="294054"/>
                </a:solidFill>
                <a:latin typeface="Manrope" pitchFamily="2" charset="0"/>
              </a:rPr>
              <a:t>A </a:t>
            </a:r>
            <a:r>
              <a:rPr lang="en-GB" b="1" dirty="0" err="1">
                <a:solidFill>
                  <a:srgbClr val="294054"/>
                </a:solidFill>
                <a:latin typeface="Manrope" pitchFamily="2" charset="0"/>
              </a:rPr>
              <a:t>FairPlay</a:t>
            </a:r>
            <a:r>
              <a:rPr lang="en-GB" b="1" dirty="0">
                <a:solidFill>
                  <a:srgbClr val="294054"/>
                </a:solidFill>
                <a:latin typeface="Manrope" pitchFamily="2" charset="0"/>
              </a:rPr>
              <a:t> Employer</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4971245" y="1845735"/>
            <a:ext cx="6184435" cy="4023360"/>
          </a:xfrm>
        </p:spPr>
        <p:txBody>
          <a:bodyPr>
            <a:noAutofit/>
          </a:bodyPr>
          <a:lstStyle/>
          <a:p>
            <a:pPr>
              <a:spcBef>
                <a:spcPts val="600"/>
              </a:spcBef>
            </a:pPr>
            <a:r>
              <a:rPr lang="en-GB" sz="1600" dirty="0">
                <a:solidFill>
                  <a:srgbClr val="294054"/>
                </a:solidFill>
                <a:latin typeface="Manrope" pitchFamily="2" charset="0"/>
              </a:rPr>
              <a:t>The Public Services Ombudsman for Wales strives to ensure that people using her service, and those who are employed by her, are treated equally and that she does not inadvertently discriminate against members of any particular group in society.</a:t>
            </a:r>
          </a:p>
          <a:p>
            <a:pPr>
              <a:spcBef>
                <a:spcPts val="600"/>
              </a:spcBef>
            </a:pPr>
            <a:r>
              <a:rPr lang="en-GB" sz="1600" dirty="0">
                <a:solidFill>
                  <a:srgbClr val="294054"/>
                </a:solidFill>
                <a:latin typeface="Manrope" pitchFamily="2" charset="0"/>
              </a:rPr>
              <a:t>We are Disability Confident Committed and have therefore signed up to:</a:t>
            </a:r>
          </a:p>
          <a:p>
            <a:pPr>
              <a:spcBef>
                <a:spcPts val="600"/>
              </a:spcBef>
            </a:pPr>
            <a:endParaRPr lang="en-GB" sz="1600" dirty="0">
              <a:solidFill>
                <a:srgbClr val="294054"/>
              </a:solidFill>
              <a:latin typeface="Manrope" pitchFamily="2" charset="0"/>
            </a:endParaRP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inclusive and accessible recruitment</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communicating vacancies</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offering an interview to disabled people who meet the PS</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providing reasonable adjustments</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supporting existing employees</a:t>
            </a:r>
          </a:p>
          <a:p>
            <a:pPr>
              <a:spcBef>
                <a:spcPts val="600"/>
              </a:spcBef>
            </a:pPr>
            <a:endParaRPr lang="en-GB" sz="1600" dirty="0">
              <a:solidFill>
                <a:srgbClr val="294054"/>
              </a:solidFill>
              <a:latin typeface="Manrope" pitchFamily="2" charset="0"/>
            </a:endParaRPr>
          </a:p>
          <a:p>
            <a:pPr>
              <a:spcBef>
                <a:spcPts val="600"/>
              </a:spcBef>
            </a:pPr>
            <a:r>
              <a:rPr lang="en-GB" sz="1600" dirty="0">
                <a:solidFill>
                  <a:srgbClr val="294054"/>
                </a:solidFill>
                <a:latin typeface="Manrope" pitchFamily="2" charset="0"/>
              </a:rPr>
              <a:t>We have achieved Silver </a:t>
            </a:r>
            <a:r>
              <a:rPr lang="en-GB" sz="1600" dirty="0" err="1">
                <a:solidFill>
                  <a:srgbClr val="294054"/>
                </a:solidFill>
                <a:latin typeface="Manrope" pitchFamily="2" charset="0"/>
              </a:rPr>
              <a:t>FairPlay</a:t>
            </a:r>
            <a:r>
              <a:rPr lang="en-GB" sz="1600" dirty="0">
                <a:solidFill>
                  <a:srgbClr val="294054"/>
                </a:solidFill>
                <a:latin typeface="Manrope" pitchFamily="2" charset="0"/>
              </a:rPr>
              <a:t> Employer accreditation under the </a:t>
            </a:r>
            <a:r>
              <a:rPr lang="en-GB" sz="1600" dirty="0" err="1">
                <a:solidFill>
                  <a:srgbClr val="294054"/>
                </a:solidFill>
                <a:latin typeface="Manrope" pitchFamily="2" charset="0"/>
              </a:rPr>
              <a:t>Chwarae</a:t>
            </a:r>
            <a:r>
              <a:rPr lang="en-GB" sz="1600" dirty="0">
                <a:solidFill>
                  <a:srgbClr val="294054"/>
                </a:solidFill>
                <a:latin typeface="Manrope" pitchFamily="2" charset="0"/>
              </a:rPr>
              <a:t> </a:t>
            </a:r>
            <a:r>
              <a:rPr lang="en-GB" sz="1600" dirty="0" err="1">
                <a:solidFill>
                  <a:srgbClr val="294054"/>
                </a:solidFill>
                <a:latin typeface="Manrope" pitchFamily="2" charset="0"/>
              </a:rPr>
              <a:t>Teg</a:t>
            </a:r>
            <a:r>
              <a:rPr lang="en-GB" sz="1600" dirty="0">
                <a:solidFill>
                  <a:srgbClr val="294054"/>
                </a:solidFill>
                <a:latin typeface="Manrope" pitchFamily="2" charset="0"/>
              </a:rPr>
              <a:t> </a:t>
            </a:r>
            <a:r>
              <a:rPr lang="en-GB" sz="1600" dirty="0" err="1">
                <a:solidFill>
                  <a:srgbClr val="294054"/>
                </a:solidFill>
                <a:latin typeface="Manrope" pitchFamily="2" charset="0"/>
              </a:rPr>
              <a:t>FairPlay</a:t>
            </a:r>
            <a:r>
              <a:rPr lang="en-GB" sz="1600" dirty="0">
                <a:solidFill>
                  <a:srgbClr val="294054"/>
                </a:solidFill>
                <a:latin typeface="Manrope" pitchFamily="2" charset="0"/>
              </a:rPr>
              <a:t> Employer Scheme.</a:t>
            </a:r>
          </a:p>
        </p:txBody>
      </p:sp>
      <p:pic>
        <p:nvPicPr>
          <p:cNvPr id="5" name="Content Placeholder 4" descr="A close up of a sign&#10;&#10;Description automatically generated">
            <a:extLst>
              <a:ext uri="{FF2B5EF4-FFF2-40B4-BE49-F238E27FC236}">
                <a16:creationId xmlns:a16="http://schemas.microsoft.com/office/drawing/2014/main" id="{95C9CC60-F1B0-4675-B190-92B0A65691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1972991"/>
            <a:ext cx="3272631" cy="157740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8743F37-3D53-40D6-856C-8DD42D79B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06" y="3550399"/>
            <a:ext cx="4224239" cy="2194792"/>
          </a:xfrm>
          <a:prstGeom prst="rect">
            <a:avLst/>
          </a:prstGeom>
        </p:spPr>
      </p:pic>
    </p:spTree>
    <p:extLst>
      <p:ext uri="{BB962C8B-B14F-4D97-AF65-F5344CB8AC3E}">
        <p14:creationId xmlns:p14="http://schemas.microsoft.com/office/powerpoint/2010/main" val="361543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a:lstStyle/>
          <a:p>
            <a:r>
              <a:rPr lang="en-GB" b="1" dirty="0">
                <a:solidFill>
                  <a:srgbClr val="294054"/>
                </a:solidFill>
                <a:latin typeface="Manrope" pitchFamily="2" charset="0"/>
              </a:rPr>
              <a:t>Benefits</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1097280" y="1845735"/>
            <a:ext cx="10058400" cy="4023360"/>
          </a:xfrm>
        </p:spPr>
        <p:txBody>
          <a:bodyPr>
            <a:noAutofit/>
          </a:bodyPr>
          <a:lstStyle/>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Competitive salary</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Civil Service Pension Scheme</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Flexi-time Scheme</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Discounted Gym Membership</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Health Cash Plan</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Discounted Purchase Schemes</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32 days annual leave plus bank holidays - pro rata for part time employees</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Hybrid working and excellent on-site facilities and equipment for home working</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Free external counselling and occupational health support  </a:t>
            </a:r>
          </a:p>
        </p:txBody>
      </p:sp>
    </p:spTree>
    <p:extLst>
      <p:ext uri="{BB962C8B-B14F-4D97-AF65-F5344CB8AC3E}">
        <p14:creationId xmlns:p14="http://schemas.microsoft.com/office/powerpoint/2010/main" val="35272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About the role</a:t>
            </a:r>
          </a:p>
        </p:txBody>
      </p:sp>
    </p:spTree>
    <p:extLst>
      <p:ext uri="{BB962C8B-B14F-4D97-AF65-F5344CB8AC3E}">
        <p14:creationId xmlns:p14="http://schemas.microsoft.com/office/powerpoint/2010/main" val="42653867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7FC4A7443E9E4699EBD85206805065" ma:contentTypeVersion="17" ma:contentTypeDescription="Create a new document." ma:contentTypeScope="" ma:versionID="b3302da6e064851d4b8b0db964aaab17">
  <xsd:schema xmlns:xsd="http://www.w3.org/2001/XMLSchema" xmlns:xs="http://www.w3.org/2001/XMLSchema" xmlns:p="http://schemas.microsoft.com/office/2006/metadata/properties" xmlns:ns3="c2d3e7e5-f39a-43d6-96b9-70b22f584e05" xmlns:ns4="8bf4e948-68b2-43c4-af7e-96cc69047abf" targetNamespace="http://schemas.microsoft.com/office/2006/metadata/properties" ma:root="true" ma:fieldsID="08fc2db3decced337eea77aee6bea3f2" ns3:_="" ns4:_="">
    <xsd:import namespace="c2d3e7e5-f39a-43d6-96b9-70b22f584e05"/>
    <xsd:import namespace="8bf4e948-68b2-43c4-af7e-96cc69047a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3e7e5-f39a-43d6-96b9-70b22f584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f4e948-68b2-43c4-af7e-96cc69047a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bf4e948-68b2-43c4-af7e-96cc69047abf" xsi:nil="true"/>
  </documentManagement>
</p:properties>
</file>

<file path=customXml/itemProps1.xml><?xml version="1.0" encoding="utf-8"?>
<ds:datastoreItem xmlns:ds="http://schemas.openxmlformats.org/officeDocument/2006/customXml" ds:itemID="{109DDB32-2989-4486-9F5F-FAAFE101E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3e7e5-f39a-43d6-96b9-70b22f584e05"/>
    <ds:schemaRef ds:uri="8bf4e948-68b2-43c4-af7e-96cc69047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F29227-FF93-4568-BE9C-73FF2B1749E7}">
  <ds:schemaRefs>
    <ds:schemaRef ds:uri="http://schemas.microsoft.com/sharepoint/v3/contenttype/forms"/>
  </ds:schemaRefs>
</ds:datastoreItem>
</file>

<file path=customXml/itemProps3.xml><?xml version="1.0" encoding="utf-8"?>
<ds:datastoreItem xmlns:ds="http://schemas.openxmlformats.org/officeDocument/2006/customXml" ds:itemID="{5265481E-A568-4494-94AD-31D0C74FB14A}">
  <ds:schemaRefs>
    <ds:schemaRef ds:uri="http://schemas.microsoft.com/office/2006/documentManagement/types"/>
    <ds:schemaRef ds:uri="http://schemas.openxmlformats.org/package/2006/metadata/core-properties"/>
    <ds:schemaRef ds:uri="http://purl.org/dc/dcmitype/"/>
    <ds:schemaRef ds:uri="8bf4e948-68b2-43c4-af7e-96cc69047abf"/>
    <ds:schemaRef ds:uri="http://purl.org/dc/elements/1.1/"/>
    <ds:schemaRef ds:uri="http://schemas.microsoft.com/office/2006/metadata/properties"/>
    <ds:schemaRef ds:uri="http://schemas.microsoft.com/office/infopath/2007/PartnerControls"/>
    <ds:schemaRef ds:uri="c2d3e7e5-f39a-43d6-96b9-70b22f584e0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2712</Words>
  <Application>Microsoft Office PowerPoint</Application>
  <PresentationFormat>Widescreen</PresentationFormat>
  <Paragraphs>196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Manrope</vt:lpstr>
      <vt:lpstr>Symbol</vt:lpstr>
      <vt:lpstr>Wingdings</vt:lpstr>
      <vt:lpstr>Retrospect</vt:lpstr>
      <vt:lpstr>Investigation Officer  Recruitment Pack Closing Date: 5 pm Tuesday 14 July</vt:lpstr>
      <vt:lpstr>Contents</vt:lpstr>
      <vt:lpstr>Introduction</vt:lpstr>
      <vt:lpstr>About the Ombudsman</vt:lpstr>
      <vt:lpstr>About the Ombudsman</vt:lpstr>
      <vt:lpstr>PowerPoint Presentation</vt:lpstr>
      <vt:lpstr>A FairPlay Employer</vt:lpstr>
      <vt:lpstr>Benefits</vt:lpstr>
      <vt:lpstr>About the role</vt:lpstr>
      <vt:lpstr>Job Description</vt:lpstr>
      <vt:lpstr>Purpose of the role</vt:lpstr>
      <vt:lpstr>Responsibilities </vt:lpstr>
      <vt:lpstr>Responsibilities Continued </vt:lpstr>
      <vt:lpstr>Responsibilities Continued  </vt:lpstr>
      <vt:lpstr>Requirements Person Specification</vt:lpstr>
      <vt:lpstr>Requirements Person Specification (Cont)</vt:lpstr>
      <vt:lpstr>Requirements Person Specification</vt:lpstr>
      <vt:lpstr>Special Conditions</vt:lpstr>
      <vt:lpstr>How to Apply</vt:lpstr>
      <vt:lpstr>Applying for the role </vt:lpstr>
      <vt:lpstr>PowerPoint Presentation</vt:lpstr>
      <vt:lpstr>Guidance on how to apply</vt:lpstr>
      <vt:lpstr>Submitting your application</vt:lpstr>
      <vt:lpstr>Recruitment &amp; Selection Process</vt:lpstr>
      <vt:lpstr>Recruitment &amp; Selection Process</vt:lpstr>
      <vt:lpstr>PowerPoint Presentation</vt:lpstr>
      <vt:lpstr>Data Protection</vt:lpstr>
      <vt:lpstr>Privacy Notice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Casework Officer Recruitment Pack Closing Date: Midday 27 January 2020</dc:title>
  <dc:creator>Marilyn Morgan</dc:creator>
  <cp:lastModifiedBy>Marilyn Garner</cp:lastModifiedBy>
  <cp:revision>80</cp:revision>
  <cp:lastPrinted>2020-02-18T09:53:17Z</cp:lastPrinted>
  <dcterms:created xsi:type="dcterms:W3CDTF">2020-02-17T14:10:40Z</dcterms:created>
  <dcterms:modified xsi:type="dcterms:W3CDTF">2026-06-17T16:42:45Z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0x0101004E7FC4A7443E9E4699EBD85206805065</vt:lpwstr>
  </property>
</Properties>
</file>